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Nunito"/>
      <p:regular r:id="rId41"/>
      <p:bold r:id="rId42"/>
      <p:italic r:id="rId43"/>
      <p:boldItalic r:id="rId44"/>
    </p:embeddedFont>
    <p:embeddedFont>
      <p:font typeface="Maven Pro"/>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8.xml"/><Relationship Id="rId44" Type="http://schemas.openxmlformats.org/officeDocument/2006/relationships/font" Target="fonts/Nunito-boldItalic.fntdata"/><Relationship Id="rId21" Type="http://schemas.openxmlformats.org/officeDocument/2006/relationships/slide" Target="slides/slide17.xml"/><Relationship Id="rId43" Type="http://schemas.openxmlformats.org/officeDocument/2006/relationships/font" Target="fonts/Nunito-italic.fntdata"/><Relationship Id="rId24" Type="http://schemas.openxmlformats.org/officeDocument/2006/relationships/slide" Target="slides/slide20.xml"/><Relationship Id="rId46" Type="http://schemas.openxmlformats.org/officeDocument/2006/relationships/font" Target="fonts/MavenPro-bold.fntdata"/><Relationship Id="rId23" Type="http://schemas.openxmlformats.org/officeDocument/2006/relationships/slide" Target="slides/slide19.xml"/><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9790426" y="4546120"/>
            <a:ext cx="2255173" cy="2310006"/>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6724502" y="0"/>
            <a:ext cx="5085303" cy="5118675"/>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2"/>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69" y="5465463"/>
            <a:ext cx="12191743" cy="1392365"/>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p11"/>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0" name="Google Shape;270;p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5" name="Google Shape;275;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76" name="Google Shape;276;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13"/>
          <p:cNvSpPr/>
          <p:nvPr/>
        </p:nvSpPr>
        <p:spPr>
          <a:xfrm>
            <a:off x="0" y="-1"/>
            <a:ext cx="12192000" cy="1499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95687" y="4541"/>
            <a:ext cx="1644245" cy="1846001"/>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9033219" y="3871914"/>
            <a:ext cx="2914791" cy="2985925"/>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p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9" name="Google Shape;89;p4"/>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0" name="Google Shape;90;p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834621" y="399168"/>
            <a:ext cx="1332416" cy="1332416"/>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6" name="Google Shape;96;p5"/>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7" name="Google Shape;97;p5"/>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8" name="Google Shape;98;p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834621" y="399168"/>
            <a:ext cx="1332416" cy="1332416"/>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4" name="Google Shape;104;p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0" name="Google Shape;110;p7"/>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1" name="Google Shape;111;p7"/>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9155392" y="1742"/>
            <a:ext cx="3023192" cy="3468833"/>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6" name="Google Shape;126;p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834621" y="399168"/>
            <a:ext cx="1332416" cy="1332416"/>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2" name="Google Shape;132;p9"/>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3" name="Google Shape;133;p9"/>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4" name="Google Shape;134;p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951176" y="5129497"/>
            <a:ext cx="1100560" cy="1100560"/>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0" name="Google Shape;140;p1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en.wikipedia.org/w/index.php?title=List_of_Falcon_9_and_Falcon_Heavy_launches&amp;oldid=1027686922"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1262260" y="2855572"/>
            <a:ext cx="9667500" cy="982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Twentieth Century"/>
              <a:buNone/>
            </a:pPr>
            <a:r>
              <a:rPr b="1" lang="en-US">
                <a:latin typeface="Twentieth Century"/>
                <a:ea typeface="Twentieth Century"/>
                <a:cs typeface="Twentieth Century"/>
                <a:sym typeface="Twentieth Century"/>
              </a:rPr>
              <a:t>Applied Data Science capstone</a:t>
            </a:r>
            <a:endParaRPr/>
          </a:p>
        </p:txBody>
      </p:sp>
      <p:pic>
        <p:nvPicPr>
          <p:cNvPr descr="IBM Logo PNG Transparent &amp;amp; SVG Vector - Freebie Supply" id="285" name="Google Shape;285;p14"/>
          <p:cNvPicPr preferRelativeResize="0"/>
          <p:nvPr/>
        </p:nvPicPr>
        <p:blipFill rotWithShape="1">
          <a:blip r:embed="rId3">
            <a:alphaModFix/>
          </a:blip>
          <a:srcRect b="0" l="0" r="0" t="0"/>
          <a:stretch/>
        </p:blipFill>
        <p:spPr>
          <a:xfrm>
            <a:off x="4848561" y="1711312"/>
            <a:ext cx="2494878" cy="996976"/>
          </a:xfrm>
          <a:prstGeom prst="rect">
            <a:avLst/>
          </a:prstGeom>
          <a:noFill/>
          <a:ln>
            <a:noFill/>
          </a:ln>
        </p:spPr>
      </p:pic>
      <p:sp>
        <p:nvSpPr>
          <p:cNvPr id="286" name="Google Shape;286;p14"/>
          <p:cNvSpPr txBox="1"/>
          <p:nvPr/>
        </p:nvSpPr>
        <p:spPr>
          <a:xfrm>
            <a:off x="4711349" y="4253025"/>
            <a:ext cx="27693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Twentieth Century"/>
                <a:ea typeface="Twentieth Century"/>
                <a:cs typeface="Twentieth Century"/>
                <a:sym typeface="Twentieth Century"/>
              </a:rPr>
              <a:t>Shahrokh Parastandeh</a:t>
            </a:r>
            <a:endParaRPr>
              <a:solidFill>
                <a:schemeClr val="lt1"/>
              </a:solidFill>
            </a:endParaRPr>
          </a:p>
          <a:p>
            <a:pPr indent="0" lvl="0" marL="0" marR="0" rtl="0" algn="ctr">
              <a:spcBef>
                <a:spcPts val="0"/>
              </a:spcBef>
              <a:spcAft>
                <a:spcPts val="0"/>
              </a:spcAft>
              <a:buNone/>
            </a:pPr>
            <a:r>
              <a:rPr b="1" lang="en-US" sz="1800">
                <a:solidFill>
                  <a:schemeClr val="lt1"/>
                </a:solidFill>
                <a:latin typeface="Twentieth Century"/>
                <a:ea typeface="Twentieth Century"/>
                <a:cs typeface="Twentieth Century"/>
                <a:sym typeface="Twentieth Century"/>
              </a:rPr>
              <a:t>November</a:t>
            </a:r>
            <a:r>
              <a:rPr b="1" lang="en-US" sz="1800">
                <a:solidFill>
                  <a:schemeClr val="lt1"/>
                </a:solidFill>
                <a:latin typeface="Twentieth Century"/>
                <a:ea typeface="Twentieth Century"/>
                <a:cs typeface="Twentieth Century"/>
                <a:sym typeface="Twentieth Century"/>
              </a:rPr>
              <a:t> 15, 2024</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59" name="Google Shape;359;p23"/>
          <p:cNvSpPr txBox="1"/>
          <p:nvPr>
            <p:ph idx="1" type="body"/>
          </p:nvPr>
        </p:nvSpPr>
        <p:spPr>
          <a:xfrm>
            <a:off x="838200" y="1994021"/>
            <a:ext cx="10515600" cy="4731244"/>
          </a:xfrm>
          <a:prstGeom prst="rect">
            <a:avLst/>
          </a:prstGeom>
          <a:noFill/>
          <a:ln>
            <a:noFill/>
          </a:ln>
        </p:spPr>
        <p:txBody>
          <a:bodyPr anchorCtr="0" anchor="t" bIns="45700" lIns="91425" spcFirstLastPara="1" rIns="91425" wrap="square" tIns="45700">
            <a:normAutofit fontScale="62500" lnSpcReduction="10000"/>
          </a:bodyPr>
          <a:lstStyle/>
          <a:p>
            <a:pPr indent="-171450" lvl="0" marL="228600" rtl="0" algn="l">
              <a:lnSpc>
                <a:spcPct val="90000"/>
              </a:lnSpc>
              <a:spcBef>
                <a:spcPts val="0"/>
              </a:spcBef>
              <a:spcAft>
                <a:spcPts val="0"/>
              </a:spcAft>
              <a:buClr>
                <a:schemeClr val="dk1"/>
              </a:buClr>
              <a:buSzPct val="100000"/>
              <a:buChar char="●"/>
            </a:pPr>
            <a:r>
              <a:rPr lang="en-US" sz="2400"/>
              <a:t>Matplotlib and Seaborn</a:t>
            </a:r>
            <a:endParaRPr/>
          </a:p>
          <a:p>
            <a:pPr indent="-180975" lvl="1" marL="685800" rtl="0" algn="l">
              <a:lnSpc>
                <a:spcPct val="90000"/>
              </a:lnSpc>
              <a:spcBef>
                <a:spcPts val="500"/>
              </a:spcBef>
              <a:spcAft>
                <a:spcPts val="0"/>
              </a:spcAft>
              <a:buClr>
                <a:schemeClr val="dk1"/>
              </a:buClr>
              <a:buSzPct val="100000"/>
              <a:buChar char="○"/>
            </a:pPr>
            <a:r>
              <a:rPr lang="en-US" sz="2000"/>
              <a:t>Functions from the Matplotlib and Seaborn libraries are used to visualize the data through scatterplots, bar charts, and line charts.</a:t>
            </a:r>
            <a:endParaRPr/>
          </a:p>
          <a:p>
            <a:pPr indent="-180975" lvl="1" marL="685800" rtl="0" algn="l">
              <a:lnSpc>
                <a:spcPct val="90000"/>
              </a:lnSpc>
              <a:spcBef>
                <a:spcPts val="500"/>
              </a:spcBef>
              <a:spcAft>
                <a:spcPts val="0"/>
              </a:spcAft>
              <a:buClr>
                <a:schemeClr val="dk1"/>
              </a:buClr>
              <a:buSzPct val="100000"/>
              <a:buChar char="○"/>
            </a:pPr>
            <a:r>
              <a:rPr lang="en-US" sz="2000"/>
              <a:t>The plots and charts are used to understand more about the relationships between several features, such as:</a:t>
            </a:r>
            <a:endParaRPr/>
          </a:p>
          <a:p>
            <a:pPr indent="-183356" lvl="2" marL="1143000" rtl="0" algn="l">
              <a:lnSpc>
                <a:spcPct val="90000"/>
              </a:lnSpc>
              <a:spcBef>
                <a:spcPts val="500"/>
              </a:spcBef>
              <a:spcAft>
                <a:spcPts val="0"/>
              </a:spcAft>
              <a:buClr>
                <a:schemeClr val="dk1"/>
              </a:buClr>
              <a:buSzPct val="100000"/>
              <a:buChar char="■"/>
            </a:pPr>
            <a:r>
              <a:rPr lang="en-US" sz="1900"/>
              <a:t>The relationship between flight number and launch site</a:t>
            </a:r>
            <a:endParaRPr/>
          </a:p>
          <a:p>
            <a:pPr indent="-183356" lvl="2" marL="1143000" rtl="0" algn="l">
              <a:lnSpc>
                <a:spcPct val="90000"/>
              </a:lnSpc>
              <a:spcBef>
                <a:spcPts val="500"/>
              </a:spcBef>
              <a:spcAft>
                <a:spcPts val="0"/>
              </a:spcAft>
              <a:buClr>
                <a:schemeClr val="dk1"/>
              </a:buClr>
              <a:buSzPct val="100000"/>
              <a:buChar char="■"/>
            </a:pPr>
            <a:r>
              <a:rPr lang="en-US" sz="1900"/>
              <a:t>The relationship between payload mass and launch site</a:t>
            </a:r>
            <a:endParaRPr/>
          </a:p>
          <a:p>
            <a:pPr indent="-183356" lvl="2" marL="1143000" rtl="0" algn="l">
              <a:lnSpc>
                <a:spcPct val="90000"/>
              </a:lnSpc>
              <a:spcBef>
                <a:spcPts val="500"/>
              </a:spcBef>
              <a:spcAft>
                <a:spcPts val="0"/>
              </a:spcAft>
              <a:buClr>
                <a:schemeClr val="dk1"/>
              </a:buClr>
              <a:buSzPct val="100000"/>
              <a:buChar char="■"/>
            </a:pPr>
            <a:r>
              <a:rPr lang="en-US" sz="1900"/>
              <a:t>The relationship between success rate and orbit type</a:t>
            </a:r>
            <a:endParaRPr/>
          </a:p>
          <a:p>
            <a:pPr indent="-171450" lvl="0" marL="228600" rtl="0" algn="l">
              <a:lnSpc>
                <a:spcPct val="90000"/>
              </a:lnSpc>
              <a:spcBef>
                <a:spcPts val="1000"/>
              </a:spcBef>
              <a:spcAft>
                <a:spcPts val="0"/>
              </a:spcAft>
              <a:buClr>
                <a:schemeClr val="dk1"/>
              </a:buClr>
              <a:buSzPct val="100000"/>
              <a:buChar char="●"/>
            </a:pPr>
            <a:r>
              <a:rPr lang="en-US" sz="2400"/>
              <a:t>Folium</a:t>
            </a:r>
            <a:endParaRPr/>
          </a:p>
          <a:p>
            <a:pPr indent="-180975" lvl="1" marL="685800" rtl="0" algn="l">
              <a:lnSpc>
                <a:spcPct val="90000"/>
              </a:lnSpc>
              <a:spcBef>
                <a:spcPts val="500"/>
              </a:spcBef>
              <a:spcAft>
                <a:spcPts val="0"/>
              </a:spcAft>
              <a:buClr>
                <a:schemeClr val="dk1"/>
              </a:buClr>
              <a:buSzPct val="100000"/>
              <a:buChar char="○"/>
            </a:pPr>
            <a:r>
              <a:rPr lang="en-US" sz="2000"/>
              <a:t>Functions from the Folium libraries are used to visualize the data through interactive maps.</a:t>
            </a:r>
            <a:endParaRPr/>
          </a:p>
          <a:p>
            <a:pPr indent="-180975" lvl="1" marL="685800" rtl="0" algn="l">
              <a:lnSpc>
                <a:spcPct val="90000"/>
              </a:lnSpc>
              <a:spcBef>
                <a:spcPts val="500"/>
              </a:spcBef>
              <a:spcAft>
                <a:spcPts val="0"/>
              </a:spcAft>
              <a:buClr>
                <a:schemeClr val="dk1"/>
              </a:buClr>
              <a:buSzPct val="100000"/>
              <a:buChar char="○"/>
            </a:pPr>
            <a:r>
              <a:rPr lang="en-US" sz="2000"/>
              <a:t> The Folium library is used to:</a:t>
            </a:r>
            <a:endParaRPr/>
          </a:p>
          <a:p>
            <a:pPr indent="-185737" lvl="2" marL="1143000" rtl="0" algn="l">
              <a:lnSpc>
                <a:spcPct val="90000"/>
              </a:lnSpc>
              <a:spcBef>
                <a:spcPts val="500"/>
              </a:spcBef>
              <a:spcAft>
                <a:spcPts val="0"/>
              </a:spcAft>
              <a:buClr>
                <a:schemeClr val="dk1"/>
              </a:buClr>
              <a:buSzPct val="100000"/>
              <a:buChar char="■"/>
            </a:pPr>
            <a:r>
              <a:rPr lang="en-US" sz="1800"/>
              <a:t>Mark all launch sites on a map</a:t>
            </a:r>
            <a:endParaRPr/>
          </a:p>
          <a:p>
            <a:pPr indent="-185737" lvl="2" marL="1143000" rtl="0" algn="l">
              <a:lnSpc>
                <a:spcPct val="90000"/>
              </a:lnSpc>
              <a:spcBef>
                <a:spcPts val="500"/>
              </a:spcBef>
              <a:spcAft>
                <a:spcPts val="0"/>
              </a:spcAft>
              <a:buClr>
                <a:schemeClr val="dk1"/>
              </a:buClr>
              <a:buSzPct val="100000"/>
              <a:buChar char="■"/>
            </a:pPr>
            <a:r>
              <a:rPr lang="en-US" sz="1800"/>
              <a:t>Mark the succeeded launches and failed launches for each site on the map</a:t>
            </a:r>
            <a:endParaRPr/>
          </a:p>
          <a:p>
            <a:pPr indent="-185737" lvl="2" marL="1143000" rtl="0" algn="l">
              <a:lnSpc>
                <a:spcPct val="90000"/>
              </a:lnSpc>
              <a:spcBef>
                <a:spcPts val="500"/>
              </a:spcBef>
              <a:spcAft>
                <a:spcPts val="0"/>
              </a:spcAft>
              <a:buClr>
                <a:schemeClr val="dk1"/>
              </a:buClr>
              <a:buSzPct val="100000"/>
              <a:buChar char="■"/>
            </a:pPr>
            <a:r>
              <a:rPr lang="en-US" sz="1800"/>
              <a:t>Mark the distances between a launch site to its proximities such as the nearest city, railway, or highway</a:t>
            </a:r>
            <a:endParaRPr/>
          </a:p>
          <a:p>
            <a:pPr indent="0" lvl="1" marL="457200" rtl="0" algn="l">
              <a:lnSpc>
                <a:spcPct val="90000"/>
              </a:lnSpc>
              <a:spcBef>
                <a:spcPts val="500"/>
              </a:spcBef>
              <a:spcAft>
                <a:spcPts val="0"/>
              </a:spcAft>
              <a:buClr>
                <a:schemeClr val="dk1"/>
              </a:buClr>
              <a:buSzPct val="100000"/>
              <a:buNone/>
            </a:pPr>
            <a:r>
              <a:t/>
            </a:r>
            <a:endParaRPr sz="2200"/>
          </a:p>
          <a:p>
            <a:pPr indent="-101600" lvl="1" marL="685800" rtl="0" algn="l">
              <a:lnSpc>
                <a:spcPct val="90000"/>
              </a:lnSpc>
              <a:spcBef>
                <a:spcPts val="500"/>
              </a:spcBef>
              <a:spcAft>
                <a:spcPts val="0"/>
              </a:spcAft>
              <a:buClr>
                <a:schemeClr val="dk1"/>
              </a:buClr>
              <a:buSzPct val="100000"/>
              <a:buNone/>
            </a:pPr>
            <a:r>
              <a:t/>
            </a:r>
            <a:endParaRPr sz="2000"/>
          </a:p>
          <a:p>
            <a:pPr indent="-63500" lvl="0" marL="228600" rtl="0" algn="l">
              <a:lnSpc>
                <a:spcPct val="90000"/>
              </a:lnSpc>
              <a:spcBef>
                <a:spcPts val="1000"/>
              </a:spcBef>
              <a:spcAft>
                <a:spcPts val="0"/>
              </a:spcAft>
              <a:buClr>
                <a:schemeClr val="dk1"/>
              </a:buClr>
              <a:buSzPct val="100000"/>
              <a:buNone/>
            </a:pPr>
            <a:r>
              <a:t/>
            </a:r>
            <a:endParaRPr sz="2600"/>
          </a:p>
          <a:p>
            <a:pPr indent="-114300" lvl="2" marL="1143000" rtl="0" algn="l">
              <a:lnSpc>
                <a:spcPct val="90000"/>
              </a:lnSpc>
              <a:spcBef>
                <a:spcPts val="500"/>
              </a:spcBef>
              <a:spcAft>
                <a:spcPts val="0"/>
              </a:spcAft>
              <a:buClr>
                <a:schemeClr val="dk1"/>
              </a:buClr>
              <a:buSzPct val="100000"/>
              <a:buNone/>
            </a:pPr>
            <a:r>
              <a:t/>
            </a:r>
            <a:endParaRPr sz="1800"/>
          </a:p>
          <a:p>
            <a:pPr indent="-114300" lvl="2" marL="1143000" rtl="0" algn="l">
              <a:lnSpc>
                <a:spcPct val="90000"/>
              </a:lnSpc>
              <a:spcBef>
                <a:spcPts val="500"/>
              </a:spcBef>
              <a:spcAft>
                <a:spcPts val="0"/>
              </a:spcAft>
              <a:buClr>
                <a:schemeClr val="dk1"/>
              </a:buClr>
              <a:buSzPct val="100000"/>
              <a:buNone/>
            </a:pPr>
            <a:r>
              <a:t/>
            </a:r>
            <a:endParaRPr sz="1800"/>
          </a:p>
          <a:p>
            <a:pPr indent="-76200" lvl="1" marL="685800" rtl="0" algn="l">
              <a:lnSpc>
                <a:spcPct val="90000"/>
              </a:lnSpc>
              <a:spcBef>
                <a:spcPts val="500"/>
              </a:spcBef>
              <a:spcAft>
                <a:spcPts val="0"/>
              </a:spcAft>
              <a:buClr>
                <a:schemeClr val="dk1"/>
              </a:buClr>
              <a:buSzPct val="160000"/>
              <a:buNone/>
            </a:pPr>
            <a:r>
              <a:t/>
            </a:r>
            <a:endParaRPr/>
          </a:p>
          <a:p>
            <a:pPr indent="-76200" lvl="1" marL="685800" rtl="0" algn="l">
              <a:lnSpc>
                <a:spcPct val="90000"/>
              </a:lnSpc>
              <a:spcBef>
                <a:spcPts val="500"/>
              </a:spcBef>
              <a:spcAft>
                <a:spcPts val="0"/>
              </a:spcAft>
              <a:buClr>
                <a:schemeClr val="dk1"/>
              </a:buClr>
              <a:buSzPct val="160000"/>
              <a:buNone/>
            </a:pPr>
            <a:r>
              <a:t/>
            </a:r>
            <a:endParaRPr/>
          </a:p>
          <a:p>
            <a:pPr indent="-76200" lvl="0" marL="228600" rtl="0" algn="l">
              <a:lnSpc>
                <a:spcPct val="90000"/>
              </a:lnSpc>
              <a:spcBef>
                <a:spcPts val="1000"/>
              </a:spcBef>
              <a:spcAft>
                <a:spcPts val="0"/>
              </a:spcAft>
              <a:buClr>
                <a:schemeClr val="dk1"/>
              </a:buClr>
              <a:buSzPct val="100000"/>
              <a:buNone/>
            </a:pPr>
            <a:r>
              <a:t/>
            </a:r>
            <a:endParaRPr sz="2400"/>
          </a:p>
          <a:p>
            <a:pPr indent="-114300" lvl="1" marL="685800" rtl="0" algn="l">
              <a:lnSpc>
                <a:spcPct val="90000"/>
              </a:lnSpc>
              <a:spcBef>
                <a:spcPts val="500"/>
              </a:spcBef>
              <a:spcAft>
                <a:spcPts val="1600"/>
              </a:spcAft>
              <a:buClr>
                <a:schemeClr val="dk1"/>
              </a:buClr>
              <a:buSzPct val="100000"/>
              <a:buNone/>
            </a:pPr>
            <a:r>
              <a:t/>
            </a:r>
            <a:endParaRPr sz="1800"/>
          </a:p>
        </p:txBody>
      </p:sp>
      <p:sp>
        <p:nvSpPr>
          <p:cNvPr id="360" name="Google Shape;360;p23"/>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3"/>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Data Visualization</a:t>
            </a:r>
            <a:endParaRPr/>
          </a:p>
        </p:txBody>
      </p:sp>
      <p:sp>
        <p:nvSpPr>
          <p:cNvPr id="362" name="Google Shape;362;p23"/>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68" name="Google Shape;368;p24"/>
          <p:cNvSpPr txBox="1"/>
          <p:nvPr>
            <p:ph idx="1" type="body"/>
          </p:nvPr>
        </p:nvSpPr>
        <p:spPr>
          <a:xfrm>
            <a:off x="838200" y="2716693"/>
            <a:ext cx="10515600" cy="2622223"/>
          </a:xfrm>
          <a:prstGeom prst="rect">
            <a:avLst/>
          </a:prstGeom>
          <a:noFill/>
          <a:ln>
            <a:noFill/>
          </a:ln>
        </p:spPr>
        <p:txBody>
          <a:bodyPr anchorCtr="0" anchor="t" bIns="45700" lIns="91425" spcFirstLastPara="1" rIns="91425" wrap="square" tIns="45700">
            <a:normAutofit fontScale="62500" lnSpcReduction="20000"/>
          </a:bodyPr>
          <a:lstStyle/>
          <a:p>
            <a:pPr indent="-171450" lvl="0" marL="228600" rtl="0" algn="l">
              <a:lnSpc>
                <a:spcPct val="90000"/>
              </a:lnSpc>
              <a:spcBef>
                <a:spcPts val="0"/>
              </a:spcBef>
              <a:spcAft>
                <a:spcPts val="0"/>
              </a:spcAft>
              <a:buClr>
                <a:schemeClr val="dk1"/>
              </a:buClr>
              <a:buSzPct val="100000"/>
              <a:buChar char="●"/>
            </a:pPr>
            <a:r>
              <a:rPr lang="en-US" sz="2400"/>
              <a:t>Dash</a:t>
            </a:r>
            <a:endParaRPr/>
          </a:p>
          <a:p>
            <a:pPr indent="-180975" lvl="1" marL="685800" rtl="0" algn="l">
              <a:lnSpc>
                <a:spcPct val="90000"/>
              </a:lnSpc>
              <a:spcBef>
                <a:spcPts val="500"/>
              </a:spcBef>
              <a:spcAft>
                <a:spcPts val="0"/>
              </a:spcAft>
              <a:buClr>
                <a:schemeClr val="dk1"/>
              </a:buClr>
              <a:buSzPct val="100000"/>
              <a:buChar char="○"/>
            </a:pPr>
            <a:r>
              <a:rPr lang="en-US" sz="2000"/>
              <a:t>Functions from Dash are used to generate an interactive site where we can toggle the input using a dropdown menu and a range slider.</a:t>
            </a:r>
            <a:endParaRPr/>
          </a:p>
          <a:p>
            <a:pPr indent="-180975" lvl="1" marL="685800" rtl="0" algn="l">
              <a:lnSpc>
                <a:spcPct val="90000"/>
              </a:lnSpc>
              <a:spcBef>
                <a:spcPts val="500"/>
              </a:spcBef>
              <a:spcAft>
                <a:spcPts val="0"/>
              </a:spcAft>
              <a:buClr>
                <a:schemeClr val="dk1"/>
              </a:buClr>
              <a:buSzPct val="100000"/>
              <a:buChar char="○"/>
            </a:pPr>
            <a:r>
              <a:rPr lang="en-US" sz="2000"/>
              <a:t>Using a pie chart and a scatterplot, the interactive site shows:</a:t>
            </a:r>
            <a:endParaRPr/>
          </a:p>
          <a:p>
            <a:pPr indent="-185737" lvl="2" marL="1143000" rtl="0" algn="l">
              <a:lnSpc>
                <a:spcPct val="90000"/>
              </a:lnSpc>
              <a:spcBef>
                <a:spcPts val="500"/>
              </a:spcBef>
              <a:spcAft>
                <a:spcPts val="0"/>
              </a:spcAft>
              <a:buClr>
                <a:schemeClr val="dk1"/>
              </a:buClr>
              <a:buSzPct val="100000"/>
              <a:buChar char="■"/>
            </a:pPr>
            <a:r>
              <a:rPr lang="en-US" sz="1800"/>
              <a:t>The total success launches from each launch site</a:t>
            </a:r>
            <a:endParaRPr/>
          </a:p>
          <a:p>
            <a:pPr indent="-185737" lvl="2" marL="1143000" rtl="0" algn="l">
              <a:lnSpc>
                <a:spcPct val="90000"/>
              </a:lnSpc>
              <a:spcBef>
                <a:spcPts val="500"/>
              </a:spcBef>
              <a:spcAft>
                <a:spcPts val="0"/>
              </a:spcAft>
              <a:buClr>
                <a:schemeClr val="dk1"/>
              </a:buClr>
              <a:buSzPct val="100000"/>
              <a:buChar char="■"/>
            </a:pPr>
            <a:r>
              <a:rPr lang="en-US" sz="1800"/>
              <a:t>The correlation between payload mass and mission outcome (success or failure) for each launch site</a:t>
            </a:r>
            <a:endParaRPr/>
          </a:p>
          <a:p>
            <a:pPr indent="-63500" lvl="0" marL="228600" rtl="0" algn="l">
              <a:lnSpc>
                <a:spcPct val="90000"/>
              </a:lnSpc>
              <a:spcBef>
                <a:spcPts val="1000"/>
              </a:spcBef>
              <a:spcAft>
                <a:spcPts val="0"/>
              </a:spcAft>
              <a:buClr>
                <a:schemeClr val="dk1"/>
              </a:buClr>
              <a:buSzPct val="100000"/>
              <a:buNone/>
            </a:pPr>
            <a:r>
              <a:t/>
            </a:r>
            <a:endParaRPr sz="2600"/>
          </a:p>
          <a:p>
            <a:pPr indent="-114300" lvl="2" marL="1143000" rtl="0" algn="l">
              <a:lnSpc>
                <a:spcPct val="90000"/>
              </a:lnSpc>
              <a:spcBef>
                <a:spcPts val="500"/>
              </a:spcBef>
              <a:spcAft>
                <a:spcPts val="0"/>
              </a:spcAft>
              <a:buClr>
                <a:schemeClr val="dk1"/>
              </a:buClr>
              <a:buSzPct val="100000"/>
              <a:buNone/>
            </a:pPr>
            <a:r>
              <a:t/>
            </a:r>
            <a:endParaRPr sz="1800"/>
          </a:p>
          <a:p>
            <a:pPr indent="-114300" lvl="2" marL="1143000" rtl="0" algn="l">
              <a:lnSpc>
                <a:spcPct val="90000"/>
              </a:lnSpc>
              <a:spcBef>
                <a:spcPts val="500"/>
              </a:spcBef>
              <a:spcAft>
                <a:spcPts val="0"/>
              </a:spcAft>
              <a:buClr>
                <a:schemeClr val="dk1"/>
              </a:buClr>
              <a:buSzPct val="100000"/>
              <a:buNone/>
            </a:pPr>
            <a:r>
              <a:t/>
            </a:r>
            <a:endParaRPr sz="1800"/>
          </a:p>
          <a:p>
            <a:pPr indent="-76200" lvl="1" marL="685800" rtl="0" algn="l">
              <a:lnSpc>
                <a:spcPct val="90000"/>
              </a:lnSpc>
              <a:spcBef>
                <a:spcPts val="500"/>
              </a:spcBef>
              <a:spcAft>
                <a:spcPts val="0"/>
              </a:spcAft>
              <a:buClr>
                <a:schemeClr val="dk1"/>
              </a:buClr>
              <a:buSzPct val="160000"/>
              <a:buNone/>
            </a:pPr>
            <a:r>
              <a:t/>
            </a:r>
            <a:endParaRPr/>
          </a:p>
          <a:p>
            <a:pPr indent="-76200" lvl="1" marL="685800" rtl="0" algn="l">
              <a:lnSpc>
                <a:spcPct val="90000"/>
              </a:lnSpc>
              <a:spcBef>
                <a:spcPts val="500"/>
              </a:spcBef>
              <a:spcAft>
                <a:spcPts val="0"/>
              </a:spcAft>
              <a:buClr>
                <a:schemeClr val="dk1"/>
              </a:buClr>
              <a:buSzPct val="160000"/>
              <a:buNone/>
            </a:pPr>
            <a:r>
              <a:t/>
            </a:r>
            <a:endParaRPr/>
          </a:p>
          <a:p>
            <a:pPr indent="-76200" lvl="0" marL="228600" rtl="0" algn="l">
              <a:lnSpc>
                <a:spcPct val="90000"/>
              </a:lnSpc>
              <a:spcBef>
                <a:spcPts val="1000"/>
              </a:spcBef>
              <a:spcAft>
                <a:spcPts val="0"/>
              </a:spcAft>
              <a:buClr>
                <a:schemeClr val="dk1"/>
              </a:buClr>
              <a:buSzPct val="100000"/>
              <a:buNone/>
            </a:pPr>
            <a:r>
              <a:t/>
            </a:r>
            <a:endParaRPr sz="2400"/>
          </a:p>
          <a:p>
            <a:pPr indent="-114300" lvl="1" marL="685800" rtl="0" algn="l">
              <a:lnSpc>
                <a:spcPct val="90000"/>
              </a:lnSpc>
              <a:spcBef>
                <a:spcPts val="500"/>
              </a:spcBef>
              <a:spcAft>
                <a:spcPts val="1600"/>
              </a:spcAft>
              <a:buClr>
                <a:schemeClr val="dk1"/>
              </a:buClr>
              <a:buSzPct val="100000"/>
              <a:buNone/>
            </a:pPr>
            <a:r>
              <a:t/>
            </a:r>
            <a:endParaRPr sz="1800"/>
          </a:p>
        </p:txBody>
      </p:sp>
      <p:sp>
        <p:nvSpPr>
          <p:cNvPr id="369" name="Google Shape;369;p24"/>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24"/>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Data Visualization</a:t>
            </a:r>
            <a:endParaRPr/>
          </a:p>
        </p:txBody>
      </p:sp>
      <p:sp>
        <p:nvSpPr>
          <p:cNvPr id="371" name="Google Shape;371;p24"/>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5"/>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77" name="Google Shape;377;p25"/>
          <p:cNvSpPr txBox="1"/>
          <p:nvPr>
            <p:ph idx="1" type="body"/>
          </p:nvPr>
        </p:nvSpPr>
        <p:spPr>
          <a:xfrm>
            <a:off x="838200" y="1933483"/>
            <a:ext cx="10515600" cy="4791782"/>
          </a:xfrm>
          <a:prstGeom prst="rect">
            <a:avLst/>
          </a:prstGeom>
          <a:noFill/>
          <a:ln>
            <a:noFill/>
          </a:ln>
        </p:spPr>
        <p:txBody>
          <a:bodyPr anchorCtr="0" anchor="t" bIns="45700" lIns="91425" spcFirstLastPara="1" rIns="91425" wrap="square" tIns="45700">
            <a:normAutofit fontScale="62500" lnSpcReduction="20000"/>
          </a:bodyPr>
          <a:lstStyle/>
          <a:p>
            <a:pPr indent="-171450" lvl="0" marL="228600" rtl="0" algn="l">
              <a:lnSpc>
                <a:spcPct val="90000"/>
              </a:lnSpc>
              <a:spcBef>
                <a:spcPts val="0"/>
              </a:spcBef>
              <a:spcAft>
                <a:spcPts val="0"/>
              </a:spcAft>
              <a:buClr>
                <a:schemeClr val="dk1"/>
              </a:buClr>
              <a:buSzPct val="100000"/>
              <a:buChar char="●"/>
            </a:pPr>
            <a:r>
              <a:rPr lang="en-US" sz="2400"/>
              <a:t>Functions from the Scikit-learn library are used to create our machine learning models.</a:t>
            </a:r>
            <a:endParaRPr/>
          </a:p>
          <a:p>
            <a:pPr indent="-171450" lvl="0" marL="228600" rtl="0" algn="l">
              <a:lnSpc>
                <a:spcPct val="90000"/>
              </a:lnSpc>
              <a:spcBef>
                <a:spcPts val="1000"/>
              </a:spcBef>
              <a:spcAft>
                <a:spcPts val="0"/>
              </a:spcAft>
              <a:buClr>
                <a:schemeClr val="dk1"/>
              </a:buClr>
              <a:buSzPct val="100000"/>
              <a:buChar char="●"/>
            </a:pPr>
            <a:r>
              <a:rPr lang="en-US" sz="2400"/>
              <a:t>The machine learning prediction phase include the following steps:</a:t>
            </a:r>
            <a:endParaRPr/>
          </a:p>
          <a:p>
            <a:pPr indent="-180975" lvl="1" marL="685800" rtl="0" algn="l">
              <a:lnSpc>
                <a:spcPct val="90000"/>
              </a:lnSpc>
              <a:spcBef>
                <a:spcPts val="500"/>
              </a:spcBef>
              <a:spcAft>
                <a:spcPts val="0"/>
              </a:spcAft>
              <a:buClr>
                <a:schemeClr val="dk1"/>
              </a:buClr>
              <a:buSzPct val="100000"/>
              <a:buChar char="○"/>
            </a:pPr>
            <a:r>
              <a:rPr lang="en-US" sz="2000"/>
              <a:t>Standardizing the data</a:t>
            </a:r>
            <a:endParaRPr/>
          </a:p>
          <a:p>
            <a:pPr indent="-180975" lvl="1" marL="685800" rtl="0" algn="l">
              <a:lnSpc>
                <a:spcPct val="90000"/>
              </a:lnSpc>
              <a:spcBef>
                <a:spcPts val="500"/>
              </a:spcBef>
              <a:spcAft>
                <a:spcPts val="0"/>
              </a:spcAft>
              <a:buClr>
                <a:schemeClr val="dk1"/>
              </a:buClr>
              <a:buSzPct val="100000"/>
              <a:buChar char="○"/>
            </a:pPr>
            <a:r>
              <a:rPr lang="en-US" sz="2000"/>
              <a:t>Splitting the data into training and test data</a:t>
            </a:r>
            <a:endParaRPr/>
          </a:p>
          <a:p>
            <a:pPr indent="-180975" lvl="1" marL="685800" rtl="0" algn="l">
              <a:lnSpc>
                <a:spcPct val="90000"/>
              </a:lnSpc>
              <a:spcBef>
                <a:spcPts val="500"/>
              </a:spcBef>
              <a:spcAft>
                <a:spcPts val="0"/>
              </a:spcAft>
              <a:buClr>
                <a:schemeClr val="dk1"/>
              </a:buClr>
              <a:buSzPct val="100000"/>
              <a:buChar char="○"/>
            </a:pPr>
            <a:r>
              <a:rPr lang="en-US" sz="2000"/>
              <a:t>Creating machine learning models, which include:</a:t>
            </a:r>
            <a:endParaRPr/>
          </a:p>
          <a:p>
            <a:pPr indent="-185737" lvl="2" marL="1143000" rtl="0" algn="l">
              <a:lnSpc>
                <a:spcPct val="90000"/>
              </a:lnSpc>
              <a:spcBef>
                <a:spcPts val="500"/>
              </a:spcBef>
              <a:spcAft>
                <a:spcPts val="0"/>
              </a:spcAft>
              <a:buClr>
                <a:schemeClr val="dk1"/>
              </a:buClr>
              <a:buSzPct val="100000"/>
              <a:buChar char="■"/>
            </a:pPr>
            <a:r>
              <a:rPr lang="en-US" sz="1800"/>
              <a:t>Logistic regression</a:t>
            </a:r>
            <a:endParaRPr/>
          </a:p>
          <a:p>
            <a:pPr indent="-185737" lvl="2" marL="1143000" rtl="0" algn="l">
              <a:lnSpc>
                <a:spcPct val="90000"/>
              </a:lnSpc>
              <a:spcBef>
                <a:spcPts val="500"/>
              </a:spcBef>
              <a:spcAft>
                <a:spcPts val="0"/>
              </a:spcAft>
              <a:buClr>
                <a:schemeClr val="dk1"/>
              </a:buClr>
              <a:buSzPct val="100000"/>
              <a:buChar char="■"/>
            </a:pPr>
            <a:r>
              <a:rPr lang="en-US" sz="1800"/>
              <a:t>Support vector machine (SVM)</a:t>
            </a:r>
            <a:endParaRPr/>
          </a:p>
          <a:p>
            <a:pPr indent="-185737" lvl="2" marL="1143000" rtl="0" algn="l">
              <a:lnSpc>
                <a:spcPct val="90000"/>
              </a:lnSpc>
              <a:spcBef>
                <a:spcPts val="500"/>
              </a:spcBef>
              <a:spcAft>
                <a:spcPts val="0"/>
              </a:spcAft>
              <a:buClr>
                <a:schemeClr val="dk1"/>
              </a:buClr>
              <a:buSzPct val="100000"/>
              <a:buChar char="■"/>
            </a:pPr>
            <a:r>
              <a:rPr lang="en-US" sz="1800"/>
              <a:t>Decision tree</a:t>
            </a:r>
            <a:endParaRPr/>
          </a:p>
          <a:p>
            <a:pPr indent="-185737" lvl="2" marL="1143000" rtl="0" algn="l">
              <a:lnSpc>
                <a:spcPct val="90000"/>
              </a:lnSpc>
              <a:spcBef>
                <a:spcPts val="500"/>
              </a:spcBef>
              <a:spcAft>
                <a:spcPts val="0"/>
              </a:spcAft>
              <a:buClr>
                <a:schemeClr val="dk1"/>
              </a:buClr>
              <a:buSzPct val="100000"/>
              <a:buChar char="■"/>
            </a:pPr>
            <a:r>
              <a:rPr lang="en-US" sz="1800"/>
              <a:t>K nearest neighbors (KNN)</a:t>
            </a:r>
            <a:endParaRPr/>
          </a:p>
          <a:p>
            <a:pPr indent="-180975" lvl="1" marL="685800" rtl="0" algn="l">
              <a:lnSpc>
                <a:spcPct val="90000"/>
              </a:lnSpc>
              <a:spcBef>
                <a:spcPts val="500"/>
              </a:spcBef>
              <a:spcAft>
                <a:spcPts val="0"/>
              </a:spcAft>
              <a:buClr>
                <a:schemeClr val="dk1"/>
              </a:buClr>
              <a:buSzPct val="100000"/>
              <a:buChar char="○"/>
            </a:pPr>
            <a:r>
              <a:rPr lang="en-US" sz="2000"/>
              <a:t>Fit the models on the training set </a:t>
            </a:r>
            <a:endParaRPr/>
          </a:p>
          <a:p>
            <a:pPr indent="-180975" lvl="1" marL="685800" rtl="0" algn="l">
              <a:lnSpc>
                <a:spcPct val="90000"/>
              </a:lnSpc>
              <a:spcBef>
                <a:spcPts val="500"/>
              </a:spcBef>
              <a:spcAft>
                <a:spcPts val="0"/>
              </a:spcAft>
              <a:buClr>
                <a:schemeClr val="dk1"/>
              </a:buClr>
              <a:buSzPct val="100000"/>
              <a:buChar char="○"/>
            </a:pPr>
            <a:r>
              <a:rPr lang="en-US" sz="2000"/>
              <a:t>Find the best combination of hyperparameters for each model</a:t>
            </a:r>
            <a:endParaRPr/>
          </a:p>
          <a:p>
            <a:pPr indent="-180975" lvl="1" marL="685800" rtl="0" algn="l">
              <a:lnSpc>
                <a:spcPct val="90000"/>
              </a:lnSpc>
              <a:spcBef>
                <a:spcPts val="500"/>
              </a:spcBef>
              <a:spcAft>
                <a:spcPts val="0"/>
              </a:spcAft>
              <a:buClr>
                <a:schemeClr val="dk1"/>
              </a:buClr>
              <a:buSzPct val="100000"/>
              <a:buChar char="○"/>
            </a:pPr>
            <a:r>
              <a:rPr lang="en-US" sz="2000"/>
              <a:t>Evaluate the models based on their accuracy scores and confusion matrix</a:t>
            </a:r>
            <a:endParaRPr/>
          </a:p>
          <a:p>
            <a:pPr indent="-101600" lvl="1" marL="685800" rtl="0" algn="l">
              <a:lnSpc>
                <a:spcPct val="90000"/>
              </a:lnSpc>
              <a:spcBef>
                <a:spcPts val="500"/>
              </a:spcBef>
              <a:spcAft>
                <a:spcPts val="0"/>
              </a:spcAft>
              <a:buClr>
                <a:schemeClr val="dk1"/>
              </a:buClr>
              <a:buSzPct val="100000"/>
              <a:buNone/>
            </a:pPr>
            <a:r>
              <a:t/>
            </a:r>
            <a:endParaRPr sz="2000"/>
          </a:p>
          <a:p>
            <a:pPr indent="-114300" lvl="2" marL="1143000" rtl="0" algn="l">
              <a:lnSpc>
                <a:spcPct val="90000"/>
              </a:lnSpc>
              <a:spcBef>
                <a:spcPts val="500"/>
              </a:spcBef>
              <a:spcAft>
                <a:spcPts val="0"/>
              </a:spcAft>
              <a:buClr>
                <a:schemeClr val="dk1"/>
              </a:buClr>
              <a:buSzPct val="100000"/>
              <a:buNone/>
            </a:pPr>
            <a:r>
              <a:t/>
            </a:r>
            <a:endParaRPr sz="1800"/>
          </a:p>
          <a:p>
            <a:pPr indent="-114300" lvl="2" marL="1143000" rtl="0" algn="l">
              <a:lnSpc>
                <a:spcPct val="90000"/>
              </a:lnSpc>
              <a:spcBef>
                <a:spcPts val="500"/>
              </a:spcBef>
              <a:spcAft>
                <a:spcPts val="0"/>
              </a:spcAft>
              <a:buClr>
                <a:schemeClr val="dk1"/>
              </a:buClr>
              <a:buSzPct val="100000"/>
              <a:buNone/>
            </a:pPr>
            <a:r>
              <a:t/>
            </a:r>
            <a:endParaRPr sz="1800"/>
          </a:p>
          <a:p>
            <a:pPr indent="-63500" lvl="0" marL="228600" rtl="0" algn="l">
              <a:lnSpc>
                <a:spcPct val="90000"/>
              </a:lnSpc>
              <a:spcBef>
                <a:spcPts val="1000"/>
              </a:spcBef>
              <a:spcAft>
                <a:spcPts val="0"/>
              </a:spcAft>
              <a:buClr>
                <a:schemeClr val="dk1"/>
              </a:buClr>
              <a:buSzPct val="100000"/>
              <a:buNone/>
            </a:pPr>
            <a:r>
              <a:t/>
            </a:r>
            <a:endParaRPr sz="2600"/>
          </a:p>
          <a:p>
            <a:pPr indent="-114300" lvl="2" marL="1143000" rtl="0" algn="l">
              <a:lnSpc>
                <a:spcPct val="90000"/>
              </a:lnSpc>
              <a:spcBef>
                <a:spcPts val="500"/>
              </a:spcBef>
              <a:spcAft>
                <a:spcPts val="0"/>
              </a:spcAft>
              <a:buClr>
                <a:schemeClr val="dk1"/>
              </a:buClr>
              <a:buSzPct val="100000"/>
              <a:buNone/>
            </a:pPr>
            <a:r>
              <a:t/>
            </a:r>
            <a:endParaRPr sz="1800"/>
          </a:p>
          <a:p>
            <a:pPr indent="-114300" lvl="2" marL="1143000" rtl="0" algn="l">
              <a:lnSpc>
                <a:spcPct val="90000"/>
              </a:lnSpc>
              <a:spcBef>
                <a:spcPts val="500"/>
              </a:spcBef>
              <a:spcAft>
                <a:spcPts val="0"/>
              </a:spcAft>
              <a:buClr>
                <a:schemeClr val="dk1"/>
              </a:buClr>
              <a:buSzPct val="100000"/>
              <a:buNone/>
            </a:pPr>
            <a:r>
              <a:t/>
            </a:r>
            <a:endParaRPr sz="1800"/>
          </a:p>
          <a:p>
            <a:pPr indent="-76200" lvl="1" marL="685800" rtl="0" algn="l">
              <a:lnSpc>
                <a:spcPct val="90000"/>
              </a:lnSpc>
              <a:spcBef>
                <a:spcPts val="500"/>
              </a:spcBef>
              <a:spcAft>
                <a:spcPts val="0"/>
              </a:spcAft>
              <a:buClr>
                <a:schemeClr val="dk1"/>
              </a:buClr>
              <a:buSzPct val="160000"/>
              <a:buNone/>
            </a:pPr>
            <a:r>
              <a:t/>
            </a:r>
            <a:endParaRPr/>
          </a:p>
          <a:p>
            <a:pPr indent="-76200" lvl="1" marL="685800" rtl="0" algn="l">
              <a:lnSpc>
                <a:spcPct val="90000"/>
              </a:lnSpc>
              <a:spcBef>
                <a:spcPts val="500"/>
              </a:spcBef>
              <a:spcAft>
                <a:spcPts val="0"/>
              </a:spcAft>
              <a:buClr>
                <a:schemeClr val="dk1"/>
              </a:buClr>
              <a:buSzPct val="160000"/>
              <a:buNone/>
            </a:pPr>
            <a:r>
              <a:t/>
            </a:r>
            <a:endParaRPr/>
          </a:p>
          <a:p>
            <a:pPr indent="-76200" lvl="0" marL="228600" rtl="0" algn="l">
              <a:lnSpc>
                <a:spcPct val="90000"/>
              </a:lnSpc>
              <a:spcBef>
                <a:spcPts val="1000"/>
              </a:spcBef>
              <a:spcAft>
                <a:spcPts val="0"/>
              </a:spcAft>
              <a:buClr>
                <a:schemeClr val="dk1"/>
              </a:buClr>
              <a:buSzPct val="100000"/>
              <a:buNone/>
            </a:pPr>
            <a:r>
              <a:t/>
            </a:r>
            <a:endParaRPr sz="2400"/>
          </a:p>
          <a:p>
            <a:pPr indent="-114300" lvl="1" marL="685800" rtl="0" algn="l">
              <a:lnSpc>
                <a:spcPct val="90000"/>
              </a:lnSpc>
              <a:spcBef>
                <a:spcPts val="500"/>
              </a:spcBef>
              <a:spcAft>
                <a:spcPts val="1600"/>
              </a:spcAft>
              <a:buClr>
                <a:schemeClr val="dk1"/>
              </a:buClr>
              <a:buSzPct val="100000"/>
              <a:buNone/>
            </a:pPr>
            <a:r>
              <a:t/>
            </a:r>
            <a:endParaRPr sz="1800"/>
          </a:p>
        </p:txBody>
      </p:sp>
      <p:sp>
        <p:nvSpPr>
          <p:cNvPr id="378" name="Google Shape;378;p25"/>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5"/>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Machine Learning Prediction</a:t>
            </a:r>
            <a:endParaRPr/>
          </a:p>
        </p:txBody>
      </p:sp>
      <p:sp>
        <p:nvSpPr>
          <p:cNvPr id="380" name="Google Shape;380;p25"/>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6"/>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86" name="Google Shape;386;p26"/>
          <p:cNvSpPr txBox="1"/>
          <p:nvPr>
            <p:ph idx="1" type="body"/>
          </p:nvPr>
        </p:nvSpPr>
        <p:spPr>
          <a:xfrm>
            <a:off x="838200" y="2508671"/>
            <a:ext cx="10515600" cy="3051472"/>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400"/>
              <a:buChar char="●"/>
            </a:pPr>
            <a:r>
              <a:rPr lang="en-US" sz="2400"/>
              <a:t>The results are split into 5 sections:</a:t>
            </a:r>
            <a:endParaRPr/>
          </a:p>
          <a:p>
            <a:pPr indent="-228600" lvl="1" marL="685800" rtl="0" algn="l">
              <a:lnSpc>
                <a:spcPct val="90000"/>
              </a:lnSpc>
              <a:spcBef>
                <a:spcPts val="500"/>
              </a:spcBef>
              <a:spcAft>
                <a:spcPts val="0"/>
              </a:spcAft>
              <a:buClr>
                <a:schemeClr val="dk1"/>
              </a:buClr>
              <a:buSzPts val="2000"/>
              <a:buChar char="○"/>
            </a:pPr>
            <a:r>
              <a:rPr lang="en-US" sz="2000"/>
              <a:t>SQL (EDA with SQL)</a:t>
            </a:r>
            <a:endParaRPr/>
          </a:p>
          <a:p>
            <a:pPr indent="-228600" lvl="1" marL="685800" rtl="0" algn="l">
              <a:lnSpc>
                <a:spcPct val="90000"/>
              </a:lnSpc>
              <a:spcBef>
                <a:spcPts val="500"/>
              </a:spcBef>
              <a:spcAft>
                <a:spcPts val="0"/>
              </a:spcAft>
              <a:buClr>
                <a:schemeClr val="dk1"/>
              </a:buClr>
              <a:buSzPts val="2000"/>
              <a:buChar char="○"/>
            </a:pPr>
            <a:r>
              <a:rPr lang="en-US" sz="2000"/>
              <a:t>Matplotlib and Seaborn (EDA with Visualization)</a:t>
            </a:r>
            <a:endParaRPr/>
          </a:p>
          <a:p>
            <a:pPr indent="-228600" lvl="1" marL="685800" rtl="0" algn="l">
              <a:lnSpc>
                <a:spcPct val="90000"/>
              </a:lnSpc>
              <a:spcBef>
                <a:spcPts val="500"/>
              </a:spcBef>
              <a:spcAft>
                <a:spcPts val="0"/>
              </a:spcAft>
              <a:buClr>
                <a:schemeClr val="dk1"/>
              </a:buClr>
              <a:buSzPts val="2000"/>
              <a:buChar char="○"/>
            </a:pPr>
            <a:r>
              <a:rPr lang="en-US" sz="2000"/>
              <a:t>Folium</a:t>
            </a:r>
            <a:endParaRPr/>
          </a:p>
          <a:p>
            <a:pPr indent="-228600" lvl="1" marL="685800" rtl="0" algn="l">
              <a:lnSpc>
                <a:spcPct val="90000"/>
              </a:lnSpc>
              <a:spcBef>
                <a:spcPts val="500"/>
              </a:spcBef>
              <a:spcAft>
                <a:spcPts val="0"/>
              </a:spcAft>
              <a:buClr>
                <a:schemeClr val="dk1"/>
              </a:buClr>
              <a:buSzPts val="2000"/>
              <a:buChar char="○"/>
            </a:pPr>
            <a:r>
              <a:rPr lang="en-US" sz="2000"/>
              <a:t>Dash</a:t>
            </a:r>
            <a:endParaRPr/>
          </a:p>
          <a:p>
            <a:pPr indent="-228600" lvl="1" marL="685800" rtl="0" algn="l">
              <a:lnSpc>
                <a:spcPct val="90000"/>
              </a:lnSpc>
              <a:spcBef>
                <a:spcPts val="500"/>
              </a:spcBef>
              <a:spcAft>
                <a:spcPts val="0"/>
              </a:spcAft>
              <a:buClr>
                <a:schemeClr val="dk1"/>
              </a:buClr>
              <a:buSzPts val="2000"/>
              <a:buChar char="○"/>
            </a:pPr>
            <a:r>
              <a:rPr lang="en-US" sz="2000"/>
              <a:t>Predictive Analysis </a:t>
            </a:r>
            <a:endParaRPr/>
          </a:p>
          <a:p>
            <a:pPr indent="-228600" lvl="0" marL="228600" rtl="0" algn="l">
              <a:lnSpc>
                <a:spcPct val="90000"/>
              </a:lnSpc>
              <a:spcBef>
                <a:spcPts val="1000"/>
              </a:spcBef>
              <a:spcAft>
                <a:spcPts val="0"/>
              </a:spcAft>
              <a:buClr>
                <a:schemeClr val="dk1"/>
              </a:buClr>
              <a:buSzPts val="2400"/>
              <a:buChar char="●"/>
            </a:pPr>
            <a:r>
              <a:rPr lang="en-US" sz="2400"/>
              <a:t>In all of the graphs that follow, class 0 represents a failed launch outcome while class 1 represents a successful launch outcome.</a:t>
            </a:r>
            <a:endParaRPr/>
          </a:p>
          <a:p>
            <a:pPr indent="-76200" lvl="0" marL="228600" rtl="0" algn="l">
              <a:lnSpc>
                <a:spcPct val="90000"/>
              </a:lnSpc>
              <a:spcBef>
                <a:spcPts val="1000"/>
              </a:spcBef>
              <a:spcAft>
                <a:spcPts val="1600"/>
              </a:spcAft>
              <a:buClr>
                <a:schemeClr val="dk1"/>
              </a:buClr>
              <a:buSzPts val="2400"/>
              <a:buNone/>
            </a:pPr>
            <a:r>
              <a:t/>
            </a:r>
            <a:endParaRPr sz="2400"/>
          </a:p>
        </p:txBody>
      </p:sp>
      <p:sp>
        <p:nvSpPr>
          <p:cNvPr id="387" name="Google Shape;387;p26"/>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6"/>
          <p:cNvSpPr txBox="1"/>
          <p:nvPr/>
        </p:nvSpPr>
        <p:spPr>
          <a:xfrm>
            <a:off x="838200" y="301131"/>
            <a:ext cx="9667626" cy="9961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RESULTS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94" name="Google Shape;394;p27"/>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names of the unique launch sites in the space mission</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5 records where launch sites begin with ‘CCA’</a:t>
            </a:r>
            <a:endParaRPr/>
          </a:p>
          <a:p>
            <a:pPr indent="0" lvl="0" marL="0" rtl="0" algn="l">
              <a:lnSpc>
                <a:spcPct val="90000"/>
              </a:lnSpc>
              <a:spcBef>
                <a:spcPts val="1000"/>
              </a:spcBef>
              <a:spcAft>
                <a:spcPts val="1600"/>
              </a:spcAft>
              <a:buClr>
                <a:schemeClr val="dk1"/>
              </a:buClr>
              <a:buSzPts val="2400"/>
              <a:buNone/>
            </a:pPr>
            <a:r>
              <a:t/>
            </a:r>
            <a:endParaRPr sz="2400"/>
          </a:p>
        </p:txBody>
      </p:sp>
      <p:sp>
        <p:nvSpPr>
          <p:cNvPr id="395" name="Google Shape;395;p27"/>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7"/>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SQL (EDA with SQL)</a:t>
            </a:r>
            <a:endParaRPr/>
          </a:p>
        </p:txBody>
      </p:sp>
      <p:sp>
        <p:nvSpPr>
          <p:cNvPr id="397" name="Google Shape;397;p27"/>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pic>
        <p:nvPicPr>
          <p:cNvPr id="398" name="Google Shape;398;p27"/>
          <p:cNvPicPr preferRelativeResize="0"/>
          <p:nvPr/>
        </p:nvPicPr>
        <p:blipFill rotWithShape="1">
          <a:blip r:embed="rId3">
            <a:alphaModFix/>
          </a:blip>
          <a:srcRect b="0" l="0" r="0" t="0"/>
          <a:stretch/>
        </p:blipFill>
        <p:spPr>
          <a:xfrm>
            <a:off x="1172186" y="2492068"/>
            <a:ext cx="1473200" cy="1549400"/>
          </a:xfrm>
          <a:prstGeom prst="rect">
            <a:avLst/>
          </a:prstGeom>
          <a:noFill/>
          <a:ln>
            <a:noFill/>
          </a:ln>
        </p:spPr>
      </p:pic>
      <p:pic>
        <p:nvPicPr>
          <p:cNvPr id="399" name="Google Shape;399;p27"/>
          <p:cNvPicPr preferRelativeResize="0"/>
          <p:nvPr/>
        </p:nvPicPr>
        <p:blipFill rotWithShape="1">
          <a:blip r:embed="rId4">
            <a:alphaModFix/>
          </a:blip>
          <a:srcRect b="0" l="0" r="0" t="0"/>
          <a:stretch/>
        </p:blipFill>
        <p:spPr>
          <a:xfrm>
            <a:off x="0" y="4792505"/>
            <a:ext cx="12192000" cy="15228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05" name="Google Shape;405;p28"/>
          <p:cNvSpPr txBox="1"/>
          <p:nvPr>
            <p:ph idx="1" type="body"/>
          </p:nvPr>
        </p:nvSpPr>
        <p:spPr>
          <a:xfrm>
            <a:off x="838200" y="2081688"/>
            <a:ext cx="10515600" cy="4822001"/>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400"/>
              <a:buChar char="●"/>
            </a:pPr>
            <a:r>
              <a:rPr lang="en-US" sz="2400"/>
              <a:t>The total payload mass carried by boosters launched by NASA (CRS)</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The average payload mass carried by booster version F9 v1.1</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The date when the first successful landing outcome in ground pad was achieved</a:t>
            </a:r>
            <a:endParaRPr/>
          </a:p>
          <a:p>
            <a:pPr indent="0" lvl="0" marL="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1600"/>
              </a:spcAft>
              <a:buClr>
                <a:schemeClr val="dk1"/>
              </a:buClr>
              <a:buSzPts val="2400"/>
              <a:buNone/>
            </a:pPr>
            <a:r>
              <a:t/>
            </a:r>
            <a:endParaRPr sz="2400"/>
          </a:p>
        </p:txBody>
      </p:sp>
      <p:sp>
        <p:nvSpPr>
          <p:cNvPr id="406" name="Google Shape;406;p28"/>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8"/>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SQL (EDA with SQL)</a:t>
            </a:r>
            <a:endParaRPr/>
          </a:p>
        </p:txBody>
      </p:sp>
      <p:sp>
        <p:nvSpPr>
          <p:cNvPr id="408" name="Google Shape;408;p28"/>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pic>
        <p:nvPicPr>
          <p:cNvPr id="409" name="Google Shape;409;p28"/>
          <p:cNvPicPr preferRelativeResize="0"/>
          <p:nvPr/>
        </p:nvPicPr>
        <p:blipFill rotWithShape="1">
          <a:blip r:embed="rId3">
            <a:alphaModFix/>
          </a:blip>
          <a:srcRect b="0" l="0" r="0" t="0"/>
          <a:stretch/>
        </p:blipFill>
        <p:spPr>
          <a:xfrm>
            <a:off x="1172186" y="2655540"/>
            <a:ext cx="2882900" cy="723900"/>
          </a:xfrm>
          <a:prstGeom prst="rect">
            <a:avLst/>
          </a:prstGeom>
          <a:noFill/>
          <a:ln>
            <a:noFill/>
          </a:ln>
        </p:spPr>
      </p:pic>
      <p:pic>
        <p:nvPicPr>
          <p:cNvPr id="410" name="Google Shape;410;p28"/>
          <p:cNvPicPr preferRelativeResize="0"/>
          <p:nvPr/>
        </p:nvPicPr>
        <p:blipFill rotWithShape="1">
          <a:blip r:embed="rId4">
            <a:alphaModFix/>
          </a:blip>
          <a:srcRect b="0" l="0" r="0" t="0"/>
          <a:stretch/>
        </p:blipFill>
        <p:spPr>
          <a:xfrm>
            <a:off x="1172186" y="4069491"/>
            <a:ext cx="3886200" cy="622300"/>
          </a:xfrm>
          <a:prstGeom prst="rect">
            <a:avLst/>
          </a:prstGeom>
          <a:noFill/>
          <a:ln>
            <a:noFill/>
          </a:ln>
        </p:spPr>
      </p:pic>
      <p:pic>
        <p:nvPicPr>
          <p:cNvPr id="411" name="Google Shape;411;p28"/>
          <p:cNvPicPr preferRelativeResize="0"/>
          <p:nvPr/>
        </p:nvPicPr>
        <p:blipFill rotWithShape="1">
          <a:blip r:embed="rId5">
            <a:alphaModFix/>
          </a:blip>
          <a:srcRect b="0" l="0" r="0" t="0"/>
          <a:stretch/>
        </p:blipFill>
        <p:spPr>
          <a:xfrm>
            <a:off x="1172186" y="5423090"/>
            <a:ext cx="4279900" cy="74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17" name="Google Shape;417;p29"/>
          <p:cNvSpPr txBox="1"/>
          <p:nvPr>
            <p:ph idx="1" type="body"/>
          </p:nvPr>
        </p:nvSpPr>
        <p:spPr>
          <a:xfrm>
            <a:off x="838200" y="2003492"/>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names of the boosters which have success in drone ship and have payload mass greater than 4000 but less than 6000</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The total number of successful and failure mission outcomes</a:t>
            </a:r>
            <a:endParaRPr/>
          </a:p>
          <a:p>
            <a:pPr indent="0" lvl="0" marL="0" rtl="0" algn="l">
              <a:lnSpc>
                <a:spcPct val="90000"/>
              </a:lnSpc>
              <a:spcBef>
                <a:spcPts val="1000"/>
              </a:spcBef>
              <a:spcAft>
                <a:spcPts val="1600"/>
              </a:spcAft>
              <a:buClr>
                <a:schemeClr val="dk1"/>
              </a:buClr>
              <a:buSzPts val="2400"/>
              <a:buNone/>
            </a:pPr>
            <a:r>
              <a:t/>
            </a:r>
            <a:endParaRPr sz="2400"/>
          </a:p>
        </p:txBody>
      </p:sp>
      <p:sp>
        <p:nvSpPr>
          <p:cNvPr id="418" name="Google Shape;418;p29"/>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29"/>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SQL (EDA with SQL)</a:t>
            </a:r>
            <a:endParaRPr/>
          </a:p>
        </p:txBody>
      </p:sp>
      <p:sp>
        <p:nvSpPr>
          <p:cNvPr id="420" name="Google Shape;420;p29"/>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pic>
        <p:nvPicPr>
          <p:cNvPr id="421" name="Google Shape;421;p29"/>
          <p:cNvPicPr preferRelativeResize="0"/>
          <p:nvPr/>
        </p:nvPicPr>
        <p:blipFill rotWithShape="1">
          <a:blip r:embed="rId3">
            <a:alphaModFix/>
          </a:blip>
          <a:srcRect b="0" l="0" r="0" t="0"/>
          <a:stretch/>
        </p:blipFill>
        <p:spPr>
          <a:xfrm>
            <a:off x="1172186" y="2788892"/>
            <a:ext cx="1511300" cy="1625600"/>
          </a:xfrm>
          <a:prstGeom prst="rect">
            <a:avLst/>
          </a:prstGeom>
          <a:noFill/>
          <a:ln>
            <a:noFill/>
          </a:ln>
        </p:spPr>
      </p:pic>
      <p:pic>
        <p:nvPicPr>
          <p:cNvPr id="422" name="Google Shape;422;p29"/>
          <p:cNvPicPr preferRelativeResize="0"/>
          <p:nvPr/>
        </p:nvPicPr>
        <p:blipFill rotWithShape="1">
          <a:blip r:embed="rId4">
            <a:alphaModFix/>
          </a:blip>
          <a:srcRect b="0" l="0" r="0" t="0"/>
          <a:stretch/>
        </p:blipFill>
        <p:spPr>
          <a:xfrm>
            <a:off x="1172186" y="5176863"/>
            <a:ext cx="4851400" cy="6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0"/>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28" name="Google Shape;428;p30"/>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1600"/>
              </a:spcAft>
              <a:buClr>
                <a:schemeClr val="dk1"/>
              </a:buClr>
              <a:buSzPts val="2400"/>
              <a:buChar char="●"/>
            </a:pPr>
            <a:r>
              <a:rPr lang="en-US" sz="2400"/>
              <a:t>The names of the booster versions which have carried the maximum payload mass</a:t>
            </a:r>
            <a:endParaRPr/>
          </a:p>
        </p:txBody>
      </p:sp>
      <p:sp>
        <p:nvSpPr>
          <p:cNvPr id="429" name="Google Shape;429;p30"/>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30"/>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SQL (EDA with SQL)</a:t>
            </a:r>
            <a:endParaRPr/>
          </a:p>
        </p:txBody>
      </p:sp>
      <p:sp>
        <p:nvSpPr>
          <p:cNvPr id="431" name="Google Shape;431;p30"/>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pic>
        <p:nvPicPr>
          <p:cNvPr id="432" name="Google Shape;432;p30"/>
          <p:cNvPicPr preferRelativeResize="0"/>
          <p:nvPr/>
        </p:nvPicPr>
        <p:blipFill rotWithShape="1">
          <a:blip r:embed="rId3">
            <a:alphaModFix/>
          </a:blip>
          <a:srcRect b="0" l="0" r="0" t="0"/>
          <a:stretch/>
        </p:blipFill>
        <p:spPr>
          <a:xfrm>
            <a:off x="1172186" y="2607169"/>
            <a:ext cx="1511300" cy="394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38" name="Google Shape;438;p31"/>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failed landing outcomes in drone ship, their booster versions, and launch site names for in year 2015</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The count of landing outcomes between the date 2010-06-04 and 2017-03-20, in descending order</a:t>
            </a: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439" name="Google Shape;439;p31"/>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31"/>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SQL (EDA with SQL)</a:t>
            </a:r>
            <a:endParaRPr/>
          </a:p>
        </p:txBody>
      </p:sp>
      <p:sp>
        <p:nvSpPr>
          <p:cNvPr id="441" name="Google Shape;441;p31"/>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pic>
        <p:nvPicPr>
          <p:cNvPr id="442" name="Google Shape;442;p31"/>
          <p:cNvPicPr preferRelativeResize="0"/>
          <p:nvPr/>
        </p:nvPicPr>
        <p:blipFill rotWithShape="1">
          <a:blip r:embed="rId3">
            <a:alphaModFix/>
          </a:blip>
          <a:srcRect b="0" l="0" r="0" t="0"/>
          <a:stretch/>
        </p:blipFill>
        <p:spPr>
          <a:xfrm>
            <a:off x="1172186" y="2678320"/>
            <a:ext cx="3562046" cy="1009044"/>
          </a:xfrm>
          <a:prstGeom prst="rect">
            <a:avLst/>
          </a:prstGeom>
          <a:noFill/>
          <a:ln>
            <a:noFill/>
          </a:ln>
        </p:spPr>
      </p:pic>
      <p:pic>
        <p:nvPicPr>
          <p:cNvPr id="443" name="Google Shape;443;p31"/>
          <p:cNvPicPr preferRelativeResize="0"/>
          <p:nvPr/>
        </p:nvPicPr>
        <p:blipFill rotWithShape="1">
          <a:blip r:embed="rId4">
            <a:alphaModFix/>
          </a:blip>
          <a:srcRect b="0" l="0" r="0" t="0"/>
          <a:stretch/>
        </p:blipFill>
        <p:spPr>
          <a:xfrm>
            <a:off x="1172185" y="4314262"/>
            <a:ext cx="2367427" cy="24867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2"/>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49" name="Google Shape;449;p32"/>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relationship between flight number and launch site</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450" name="Google Shape;450;p32"/>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32"/>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Matplotlib and Seaborn (EDA with Visualization)</a:t>
            </a:r>
            <a:endParaRPr/>
          </a:p>
        </p:txBody>
      </p:sp>
      <p:sp>
        <p:nvSpPr>
          <p:cNvPr id="452" name="Google Shape;452;p32"/>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pic>
        <p:nvPicPr>
          <p:cNvPr id="453" name="Google Shape;453;p32"/>
          <p:cNvPicPr preferRelativeResize="0"/>
          <p:nvPr/>
        </p:nvPicPr>
        <p:blipFill rotWithShape="1">
          <a:blip r:embed="rId3">
            <a:alphaModFix/>
          </a:blip>
          <a:srcRect b="0" l="0" r="0" t="0"/>
          <a:stretch/>
        </p:blipFill>
        <p:spPr>
          <a:xfrm>
            <a:off x="2097958" y="2494870"/>
            <a:ext cx="7665474" cy="42303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p:nvPr/>
        </p:nvSpPr>
        <p:spPr>
          <a:xfrm>
            <a:off x="447367" y="375409"/>
            <a:ext cx="11297265" cy="6105833"/>
          </a:xfrm>
          <a:prstGeom prst="rect">
            <a:avLst/>
          </a:prstGeom>
          <a:solidFill>
            <a:schemeClr val="dk1">
              <a:alpha val="474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15"/>
          <p:cNvSpPr txBox="1"/>
          <p:nvPr/>
        </p:nvSpPr>
        <p:spPr>
          <a:xfrm>
            <a:off x="1229032" y="1129257"/>
            <a:ext cx="9667626" cy="9961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OUTLINE</a:t>
            </a:r>
            <a:endParaRPr/>
          </a:p>
        </p:txBody>
      </p:sp>
      <p:sp>
        <p:nvSpPr>
          <p:cNvPr id="293" name="Google Shape;293;p15"/>
          <p:cNvSpPr txBox="1"/>
          <p:nvPr/>
        </p:nvSpPr>
        <p:spPr>
          <a:xfrm>
            <a:off x="1229032" y="2501489"/>
            <a:ext cx="10515600" cy="4731244"/>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lt1"/>
              </a:buClr>
              <a:buSzPts val="2800"/>
              <a:buFont typeface="Arial"/>
              <a:buChar char="•"/>
            </a:pPr>
            <a:r>
              <a:rPr lang="en-US" sz="2800">
                <a:solidFill>
                  <a:schemeClr val="lt1"/>
                </a:solidFill>
                <a:latin typeface="Twentieth Century"/>
                <a:ea typeface="Twentieth Century"/>
                <a:cs typeface="Twentieth Century"/>
                <a:sym typeface="Twentieth Century"/>
              </a:rPr>
              <a:t>Executive Summary</a:t>
            </a:r>
            <a:endParaRPr/>
          </a:p>
          <a:p>
            <a:pPr indent="-342900" lvl="0" marL="342900" marR="0" rtl="0" algn="l">
              <a:lnSpc>
                <a:spcPct val="90000"/>
              </a:lnSpc>
              <a:spcBef>
                <a:spcPts val="1000"/>
              </a:spcBef>
              <a:spcAft>
                <a:spcPts val="0"/>
              </a:spcAft>
              <a:buClr>
                <a:schemeClr val="lt1"/>
              </a:buClr>
              <a:buSzPts val="2800"/>
              <a:buFont typeface="Arial"/>
              <a:buChar char="•"/>
            </a:pPr>
            <a:r>
              <a:rPr lang="en-US" sz="2800">
                <a:solidFill>
                  <a:schemeClr val="lt1"/>
                </a:solidFill>
                <a:latin typeface="Twentieth Century"/>
                <a:ea typeface="Twentieth Century"/>
                <a:cs typeface="Twentieth Century"/>
                <a:sym typeface="Twentieth Century"/>
              </a:rPr>
              <a:t>Introduction</a:t>
            </a:r>
            <a:endParaRPr/>
          </a:p>
          <a:p>
            <a:pPr indent="-342900" lvl="0" marL="342900" marR="0" rtl="0" algn="l">
              <a:lnSpc>
                <a:spcPct val="90000"/>
              </a:lnSpc>
              <a:spcBef>
                <a:spcPts val="1000"/>
              </a:spcBef>
              <a:spcAft>
                <a:spcPts val="0"/>
              </a:spcAft>
              <a:buClr>
                <a:schemeClr val="lt1"/>
              </a:buClr>
              <a:buSzPts val="2800"/>
              <a:buFont typeface="Arial"/>
              <a:buChar char="•"/>
            </a:pPr>
            <a:r>
              <a:rPr lang="en-US" sz="2800">
                <a:solidFill>
                  <a:schemeClr val="lt1"/>
                </a:solidFill>
                <a:latin typeface="Twentieth Century"/>
                <a:ea typeface="Twentieth Century"/>
                <a:cs typeface="Twentieth Century"/>
                <a:sym typeface="Twentieth Century"/>
              </a:rPr>
              <a:t>Methodology</a:t>
            </a:r>
            <a:endParaRPr/>
          </a:p>
          <a:p>
            <a:pPr indent="-342900" lvl="0" marL="342900" marR="0" rtl="0" algn="l">
              <a:lnSpc>
                <a:spcPct val="90000"/>
              </a:lnSpc>
              <a:spcBef>
                <a:spcPts val="1000"/>
              </a:spcBef>
              <a:spcAft>
                <a:spcPts val="0"/>
              </a:spcAft>
              <a:buClr>
                <a:schemeClr val="lt1"/>
              </a:buClr>
              <a:buSzPts val="2800"/>
              <a:buFont typeface="Arial"/>
              <a:buChar char="•"/>
            </a:pPr>
            <a:r>
              <a:rPr lang="en-US" sz="2800">
                <a:solidFill>
                  <a:schemeClr val="lt1"/>
                </a:solidFill>
                <a:latin typeface="Twentieth Century"/>
                <a:ea typeface="Twentieth Century"/>
                <a:cs typeface="Twentieth Century"/>
                <a:sym typeface="Twentieth Century"/>
              </a:rPr>
              <a:t>Results</a:t>
            </a:r>
            <a:endParaRPr/>
          </a:p>
          <a:p>
            <a:pPr indent="-342900" lvl="0" marL="342900" marR="0" rtl="0" algn="l">
              <a:lnSpc>
                <a:spcPct val="90000"/>
              </a:lnSpc>
              <a:spcBef>
                <a:spcPts val="1000"/>
              </a:spcBef>
              <a:spcAft>
                <a:spcPts val="0"/>
              </a:spcAft>
              <a:buClr>
                <a:schemeClr val="lt1"/>
              </a:buClr>
              <a:buSzPts val="2800"/>
              <a:buFont typeface="Arial"/>
              <a:buChar char="•"/>
            </a:pPr>
            <a:r>
              <a:rPr lang="en-US" sz="2800">
                <a:solidFill>
                  <a:schemeClr val="lt1"/>
                </a:solidFill>
                <a:latin typeface="Twentieth Century"/>
                <a:ea typeface="Twentieth Century"/>
                <a:cs typeface="Twentieth Century"/>
                <a:sym typeface="Twentieth Century"/>
              </a:rPr>
              <a:t>Discussion </a:t>
            </a:r>
            <a:endParaRPr/>
          </a:p>
          <a:p>
            <a:pPr indent="-342900" lvl="0" marL="342900" marR="0" rtl="0" algn="l">
              <a:lnSpc>
                <a:spcPct val="90000"/>
              </a:lnSpc>
              <a:spcBef>
                <a:spcPts val="1000"/>
              </a:spcBef>
              <a:spcAft>
                <a:spcPts val="0"/>
              </a:spcAft>
              <a:buClr>
                <a:schemeClr val="lt1"/>
              </a:buClr>
              <a:buSzPts val="2800"/>
              <a:buFont typeface="Arial"/>
              <a:buChar char="•"/>
            </a:pPr>
            <a:r>
              <a:rPr lang="en-US" sz="2800">
                <a:solidFill>
                  <a:schemeClr val="lt1"/>
                </a:solidFill>
                <a:latin typeface="Twentieth Century"/>
                <a:ea typeface="Twentieth Century"/>
                <a:cs typeface="Twentieth Century"/>
                <a:sym typeface="Twentieth Century"/>
              </a:rPr>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3"/>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59" name="Google Shape;459;p33"/>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relationship between payload mass and launch site</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460" name="Google Shape;460;p33"/>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33"/>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Matplotlib and Seaborn (EDA with Visualization)</a:t>
            </a:r>
            <a:endParaRPr/>
          </a:p>
        </p:txBody>
      </p:sp>
      <p:sp>
        <p:nvSpPr>
          <p:cNvPr id="462" name="Google Shape;462;p33"/>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pic>
        <p:nvPicPr>
          <p:cNvPr id="463" name="Google Shape;463;p33"/>
          <p:cNvPicPr preferRelativeResize="0"/>
          <p:nvPr/>
        </p:nvPicPr>
        <p:blipFill rotWithShape="1">
          <a:blip r:embed="rId3">
            <a:alphaModFix/>
          </a:blip>
          <a:srcRect b="0" l="0" r="0" t="0"/>
          <a:stretch/>
        </p:blipFill>
        <p:spPr>
          <a:xfrm>
            <a:off x="2038760" y="2365052"/>
            <a:ext cx="7827911" cy="42440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69" name="Google Shape;469;p34"/>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relationship between success rate and orbit type</a:t>
            </a:r>
            <a:endParaRPr/>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470" name="Google Shape;470;p34"/>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34"/>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Matplotlib and Seaborn (EDA with Visualization)</a:t>
            </a:r>
            <a:endParaRPr/>
          </a:p>
        </p:txBody>
      </p:sp>
      <p:sp>
        <p:nvSpPr>
          <p:cNvPr id="472" name="Google Shape;472;p34"/>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pic>
        <p:nvPicPr>
          <p:cNvPr id="473" name="Google Shape;473;p34"/>
          <p:cNvPicPr preferRelativeResize="0"/>
          <p:nvPr/>
        </p:nvPicPr>
        <p:blipFill rotWithShape="1">
          <a:blip r:embed="rId3">
            <a:alphaModFix/>
          </a:blip>
          <a:srcRect b="0" l="0" r="0" t="0"/>
          <a:stretch/>
        </p:blipFill>
        <p:spPr>
          <a:xfrm>
            <a:off x="2936378" y="2432671"/>
            <a:ext cx="6024276" cy="4124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5"/>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79" name="Google Shape;479;p35"/>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relationship between flight number and orbit type</a:t>
            </a:r>
            <a:endParaRPr/>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480" name="Google Shape;480;p35"/>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35"/>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Matplotlib and Seaborn (EDA with Visualization)</a:t>
            </a:r>
            <a:endParaRPr/>
          </a:p>
        </p:txBody>
      </p:sp>
      <p:sp>
        <p:nvSpPr>
          <p:cNvPr id="482" name="Google Shape;482;p35"/>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pic>
        <p:nvPicPr>
          <p:cNvPr id="483" name="Google Shape;483;p35"/>
          <p:cNvPicPr preferRelativeResize="0"/>
          <p:nvPr/>
        </p:nvPicPr>
        <p:blipFill rotWithShape="1">
          <a:blip r:embed="rId3">
            <a:alphaModFix/>
          </a:blip>
          <a:srcRect b="0" l="0" r="0" t="0"/>
          <a:stretch/>
        </p:blipFill>
        <p:spPr>
          <a:xfrm>
            <a:off x="2025445" y="2453017"/>
            <a:ext cx="7487265" cy="42722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6"/>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89" name="Google Shape;489;p36"/>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relationship between payload mass and orbit type</a:t>
            </a:r>
            <a:endParaRPr/>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490" name="Google Shape;490;p36"/>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36"/>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Matplotlib and Seaborn (EDA with Visualization)</a:t>
            </a:r>
            <a:endParaRPr/>
          </a:p>
        </p:txBody>
      </p:sp>
      <p:sp>
        <p:nvSpPr>
          <p:cNvPr id="492" name="Google Shape;492;p36"/>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pic>
        <p:nvPicPr>
          <p:cNvPr id="493" name="Google Shape;493;p36"/>
          <p:cNvPicPr preferRelativeResize="0"/>
          <p:nvPr/>
        </p:nvPicPr>
        <p:blipFill rotWithShape="1">
          <a:blip r:embed="rId3">
            <a:alphaModFix/>
          </a:blip>
          <a:srcRect b="0" l="0" r="0" t="0"/>
          <a:stretch/>
        </p:blipFill>
        <p:spPr>
          <a:xfrm>
            <a:off x="2282723" y="2450468"/>
            <a:ext cx="7377471" cy="42747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7"/>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499" name="Google Shape;499;p37"/>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launch success yearly trend</a:t>
            </a:r>
            <a:endParaRPr/>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500" name="Google Shape;500;p37"/>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37"/>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Matplotlib and Seaborn (EDA with Visualization)</a:t>
            </a:r>
            <a:endParaRPr/>
          </a:p>
        </p:txBody>
      </p:sp>
      <p:sp>
        <p:nvSpPr>
          <p:cNvPr id="502" name="Google Shape;502;p37"/>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pic>
        <p:nvPicPr>
          <p:cNvPr id="503" name="Google Shape;503;p37"/>
          <p:cNvPicPr preferRelativeResize="0"/>
          <p:nvPr/>
        </p:nvPicPr>
        <p:blipFill rotWithShape="1">
          <a:blip r:embed="rId3">
            <a:alphaModFix/>
          </a:blip>
          <a:srcRect b="0" l="0" r="0" t="0"/>
          <a:stretch/>
        </p:blipFill>
        <p:spPr>
          <a:xfrm>
            <a:off x="2289277" y="2414463"/>
            <a:ext cx="7238181" cy="4267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8"/>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09" name="Google Shape;509;p38"/>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All launch sites on map</a:t>
            </a: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510" name="Google Shape;510;p38"/>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38"/>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Folium</a:t>
            </a:r>
            <a:endParaRPr/>
          </a:p>
        </p:txBody>
      </p:sp>
      <p:sp>
        <p:nvSpPr>
          <p:cNvPr id="512" name="Google Shape;512;p38"/>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3</a:t>
            </a:r>
            <a:endParaRPr/>
          </a:p>
        </p:txBody>
      </p:sp>
      <p:pic>
        <p:nvPicPr>
          <p:cNvPr id="513" name="Google Shape;513;p38"/>
          <p:cNvPicPr preferRelativeResize="0"/>
          <p:nvPr/>
        </p:nvPicPr>
        <p:blipFill rotWithShape="1">
          <a:blip r:embed="rId3">
            <a:alphaModFix/>
          </a:blip>
          <a:srcRect b="0" l="0" r="0" t="0"/>
          <a:stretch/>
        </p:blipFill>
        <p:spPr>
          <a:xfrm>
            <a:off x="2268793" y="2499951"/>
            <a:ext cx="7654413" cy="3911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9"/>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19" name="Google Shape;519;p39"/>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succeeded launches and failed launches for each site on map</a:t>
            </a:r>
            <a:endParaRPr/>
          </a:p>
          <a:p>
            <a:pPr indent="-228600" lvl="1" marL="685800" rtl="0" algn="l">
              <a:lnSpc>
                <a:spcPct val="90000"/>
              </a:lnSpc>
              <a:spcBef>
                <a:spcPts val="500"/>
              </a:spcBef>
              <a:spcAft>
                <a:spcPts val="0"/>
              </a:spcAft>
              <a:buClr>
                <a:schemeClr val="dk1"/>
              </a:buClr>
              <a:buSzPts val="2000"/>
              <a:buChar char="○"/>
            </a:pPr>
            <a:r>
              <a:rPr lang="en-US" sz="2000"/>
              <a:t>If we zoom in on one of the launch site, we can see green and red tags. Each green tag represents a successful launch while each red tag represents a failed launch</a:t>
            </a: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520" name="Google Shape;520;p39"/>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39"/>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Folium</a:t>
            </a:r>
            <a:endParaRPr/>
          </a:p>
        </p:txBody>
      </p:sp>
      <p:sp>
        <p:nvSpPr>
          <p:cNvPr id="522" name="Google Shape;522;p39"/>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3</a:t>
            </a:r>
            <a:endParaRPr/>
          </a:p>
        </p:txBody>
      </p:sp>
      <p:pic>
        <p:nvPicPr>
          <p:cNvPr id="523" name="Google Shape;523;p39"/>
          <p:cNvPicPr preferRelativeResize="0"/>
          <p:nvPr/>
        </p:nvPicPr>
        <p:blipFill rotWithShape="1">
          <a:blip r:embed="rId3">
            <a:alphaModFix/>
          </a:blip>
          <a:srcRect b="0" l="0" r="0" t="0"/>
          <a:stretch/>
        </p:blipFill>
        <p:spPr>
          <a:xfrm>
            <a:off x="1848464" y="3011520"/>
            <a:ext cx="8495071" cy="3545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0"/>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29" name="Google Shape;529;p40"/>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distances between a launch site to its proximities such as the nearest city, railway, or highway</a:t>
            </a:r>
            <a:endParaRPr/>
          </a:p>
          <a:p>
            <a:pPr indent="-228600" lvl="1" marL="685800" rtl="0" algn="l">
              <a:lnSpc>
                <a:spcPct val="90000"/>
              </a:lnSpc>
              <a:spcBef>
                <a:spcPts val="500"/>
              </a:spcBef>
              <a:spcAft>
                <a:spcPts val="0"/>
              </a:spcAft>
              <a:buClr>
                <a:schemeClr val="dk1"/>
              </a:buClr>
              <a:buSzPts val="2000"/>
              <a:buChar char="○"/>
            </a:pPr>
            <a:r>
              <a:rPr lang="en-US" sz="2000"/>
              <a:t>The picture below shows the distance between the VAFB SLC-4E launch site and the nearest coastline</a:t>
            </a:r>
            <a:endParaRPr/>
          </a:p>
          <a:p>
            <a:pPr indent="0" lvl="0" marL="0" rtl="0" algn="l">
              <a:lnSpc>
                <a:spcPct val="90000"/>
              </a:lnSpc>
              <a:spcBef>
                <a:spcPts val="1000"/>
              </a:spcBef>
              <a:spcAft>
                <a:spcPts val="0"/>
              </a:spcAft>
              <a:buClr>
                <a:schemeClr val="dk1"/>
              </a:buClr>
              <a:buSzPts val="2800"/>
              <a:buNone/>
            </a:pP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530" name="Google Shape;530;p40"/>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40"/>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Folium</a:t>
            </a:r>
            <a:endParaRPr/>
          </a:p>
        </p:txBody>
      </p:sp>
      <p:sp>
        <p:nvSpPr>
          <p:cNvPr id="532" name="Google Shape;532;p40"/>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3</a:t>
            </a:r>
            <a:endParaRPr/>
          </a:p>
        </p:txBody>
      </p:sp>
      <p:pic>
        <p:nvPicPr>
          <p:cNvPr id="533" name="Google Shape;533;p40"/>
          <p:cNvPicPr preferRelativeResize="0"/>
          <p:nvPr/>
        </p:nvPicPr>
        <p:blipFill rotWithShape="1">
          <a:blip r:embed="rId3">
            <a:alphaModFix/>
          </a:blip>
          <a:srcRect b="0" l="32712" r="0" t="15961"/>
          <a:stretch/>
        </p:blipFill>
        <p:spPr>
          <a:xfrm>
            <a:off x="3035709" y="3375605"/>
            <a:ext cx="6120581" cy="33496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1"/>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39" name="Google Shape;539;p41"/>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picture below shows a pie chart when launch site CCAFS LC-40 is chosen.</a:t>
            </a:r>
            <a:endParaRPr/>
          </a:p>
          <a:p>
            <a:pPr indent="-228600" lvl="0" marL="228600" rtl="0" algn="l">
              <a:lnSpc>
                <a:spcPct val="90000"/>
              </a:lnSpc>
              <a:spcBef>
                <a:spcPts val="1000"/>
              </a:spcBef>
              <a:spcAft>
                <a:spcPts val="0"/>
              </a:spcAft>
              <a:buClr>
                <a:schemeClr val="dk1"/>
              </a:buClr>
              <a:buSzPts val="2400"/>
              <a:buChar char="●"/>
            </a:pPr>
            <a:r>
              <a:rPr lang="en-US" sz="2400"/>
              <a:t>0 represents failed launches while 1 represents successful launches. We can see that 73.1% of launches done at CCAFS LC-40 are failed launches.</a:t>
            </a:r>
            <a:br>
              <a:rPr lang="en-US"/>
            </a:br>
            <a:endParaRPr/>
          </a:p>
          <a:p>
            <a:pPr indent="0" lvl="0" marL="0" rtl="0" algn="l">
              <a:lnSpc>
                <a:spcPct val="90000"/>
              </a:lnSpc>
              <a:spcBef>
                <a:spcPts val="1000"/>
              </a:spcBef>
              <a:spcAft>
                <a:spcPts val="1600"/>
              </a:spcAft>
              <a:buClr>
                <a:schemeClr val="dk1"/>
              </a:buClr>
              <a:buSzPts val="2400"/>
              <a:buNone/>
            </a:pPr>
            <a:r>
              <a:t/>
            </a:r>
            <a:endParaRPr sz="2400"/>
          </a:p>
        </p:txBody>
      </p:sp>
      <p:sp>
        <p:nvSpPr>
          <p:cNvPr id="540" name="Google Shape;540;p41"/>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41"/>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Dash</a:t>
            </a:r>
            <a:endParaRPr/>
          </a:p>
        </p:txBody>
      </p:sp>
      <p:sp>
        <p:nvSpPr>
          <p:cNvPr id="542" name="Google Shape;542;p41"/>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4</a:t>
            </a:r>
            <a:endParaRPr/>
          </a:p>
        </p:txBody>
      </p:sp>
      <p:pic>
        <p:nvPicPr>
          <p:cNvPr id="543" name="Google Shape;543;p41"/>
          <p:cNvPicPr preferRelativeResize="0"/>
          <p:nvPr/>
        </p:nvPicPr>
        <p:blipFill rotWithShape="1">
          <a:blip r:embed="rId3">
            <a:alphaModFix/>
          </a:blip>
          <a:srcRect b="0" l="0" r="0" t="0"/>
          <a:stretch/>
        </p:blipFill>
        <p:spPr>
          <a:xfrm>
            <a:off x="1708355" y="3105457"/>
            <a:ext cx="8775290" cy="361980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2"/>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49" name="Google Shape;549;p42"/>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picture below shows a scatterplot when the payload mass range is set to be from 2000kg to 8000kg.</a:t>
            </a:r>
            <a:endParaRPr/>
          </a:p>
          <a:p>
            <a:pPr indent="-228600" lvl="0" marL="228600" rtl="0" algn="l">
              <a:lnSpc>
                <a:spcPct val="90000"/>
              </a:lnSpc>
              <a:spcBef>
                <a:spcPts val="1000"/>
              </a:spcBef>
              <a:spcAft>
                <a:spcPts val="1600"/>
              </a:spcAft>
              <a:buClr>
                <a:schemeClr val="dk1"/>
              </a:buClr>
              <a:buSzPts val="2400"/>
              <a:buChar char="●"/>
            </a:pPr>
            <a:r>
              <a:rPr lang="en-US" sz="2400"/>
              <a:t>Class 0 represents failed launches while class 1 represents successful launches. </a:t>
            </a:r>
            <a:endParaRPr sz="2400"/>
          </a:p>
        </p:txBody>
      </p:sp>
      <p:sp>
        <p:nvSpPr>
          <p:cNvPr id="550" name="Google Shape;550;p42"/>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42"/>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Dash</a:t>
            </a:r>
            <a:endParaRPr/>
          </a:p>
        </p:txBody>
      </p:sp>
      <p:sp>
        <p:nvSpPr>
          <p:cNvPr id="552" name="Google Shape;552;p42"/>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4</a:t>
            </a:r>
            <a:endParaRPr/>
          </a:p>
        </p:txBody>
      </p:sp>
      <p:pic>
        <p:nvPicPr>
          <p:cNvPr id="553" name="Google Shape;553;p42"/>
          <p:cNvPicPr preferRelativeResize="0"/>
          <p:nvPr/>
        </p:nvPicPr>
        <p:blipFill rotWithShape="1">
          <a:blip r:embed="rId3">
            <a:alphaModFix/>
          </a:blip>
          <a:srcRect b="0" l="0" r="0" t="0"/>
          <a:stretch/>
        </p:blipFill>
        <p:spPr>
          <a:xfrm>
            <a:off x="1354393" y="3289413"/>
            <a:ext cx="9483213" cy="3435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299" name="Google Shape;299;p16"/>
          <p:cNvSpPr txBox="1"/>
          <p:nvPr>
            <p:ph idx="1" type="body"/>
          </p:nvPr>
        </p:nvSpPr>
        <p:spPr>
          <a:xfrm>
            <a:off x="838200" y="1825625"/>
            <a:ext cx="10515600" cy="473124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sz="2400"/>
              <a:t>In this capstone project, we will predict if the SpaceX Falcon 9 first stage will land successfully using several machine learning classification algorithms.</a:t>
            </a:r>
            <a:endParaRPr sz="2400"/>
          </a:p>
          <a:p>
            <a:pPr indent="-228600" lvl="0" marL="228600" rtl="0" algn="l">
              <a:lnSpc>
                <a:spcPct val="90000"/>
              </a:lnSpc>
              <a:spcBef>
                <a:spcPts val="1000"/>
              </a:spcBef>
              <a:spcAft>
                <a:spcPts val="0"/>
              </a:spcAft>
              <a:buClr>
                <a:schemeClr val="dk1"/>
              </a:buClr>
              <a:buSzPts val="2400"/>
              <a:buChar char="●"/>
            </a:pPr>
            <a:r>
              <a:rPr lang="en-US" sz="2400"/>
              <a:t>The main steps in this project include</a:t>
            </a:r>
            <a:r>
              <a:rPr lang="en-US" sz="2000"/>
              <a:t>:</a:t>
            </a:r>
            <a:endParaRPr/>
          </a:p>
          <a:p>
            <a:pPr indent="-228600" lvl="1" marL="685800" rtl="0" algn="l">
              <a:lnSpc>
                <a:spcPct val="90000"/>
              </a:lnSpc>
              <a:spcBef>
                <a:spcPts val="500"/>
              </a:spcBef>
              <a:spcAft>
                <a:spcPts val="0"/>
              </a:spcAft>
              <a:buClr>
                <a:schemeClr val="dk1"/>
              </a:buClr>
              <a:buSzPts val="2000"/>
              <a:buChar char="○"/>
            </a:pPr>
            <a:r>
              <a:rPr lang="en-US" sz="2000"/>
              <a:t>Data collection, wrangling, and formatting</a:t>
            </a:r>
            <a:endParaRPr/>
          </a:p>
          <a:p>
            <a:pPr indent="-228600" lvl="1" marL="685800" rtl="0" algn="l">
              <a:lnSpc>
                <a:spcPct val="90000"/>
              </a:lnSpc>
              <a:spcBef>
                <a:spcPts val="500"/>
              </a:spcBef>
              <a:spcAft>
                <a:spcPts val="0"/>
              </a:spcAft>
              <a:buClr>
                <a:schemeClr val="dk1"/>
              </a:buClr>
              <a:buSzPts val="2000"/>
              <a:buChar char="○"/>
            </a:pPr>
            <a:r>
              <a:rPr lang="en-US" sz="2000"/>
              <a:t>Exploratory data analysis</a:t>
            </a:r>
            <a:endParaRPr/>
          </a:p>
          <a:p>
            <a:pPr indent="-228600" lvl="1" marL="685800" rtl="0" algn="l">
              <a:lnSpc>
                <a:spcPct val="90000"/>
              </a:lnSpc>
              <a:spcBef>
                <a:spcPts val="500"/>
              </a:spcBef>
              <a:spcAft>
                <a:spcPts val="0"/>
              </a:spcAft>
              <a:buClr>
                <a:schemeClr val="dk1"/>
              </a:buClr>
              <a:buSzPts val="2000"/>
              <a:buChar char="○"/>
            </a:pPr>
            <a:r>
              <a:rPr lang="en-US" sz="2000"/>
              <a:t>Interactive data visualization</a:t>
            </a:r>
            <a:endParaRPr/>
          </a:p>
          <a:p>
            <a:pPr indent="-228600" lvl="1" marL="685800" rtl="0" algn="l">
              <a:lnSpc>
                <a:spcPct val="90000"/>
              </a:lnSpc>
              <a:spcBef>
                <a:spcPts val="500"/>
              </a:spcBef>
              <a:spcAft>
                <a:spcPts val="0"/>
              </a:spcAft>
              <a:buClr>
                <a:schemeClr val="dk1"/>
              </a:buClr>
              <a:buSzPts val="2000"/>
              <a:buChar char="○"/>
            </a:pPr>
            <a:r>
              <a:rPr lang="en-US" sz="2000"/>
              <a:t>Machine learning prediction</a:t>
            </a:r>
            <a:endParaRPr sz="1600"/>
          </a:p>
          <a:p>
            <a:pPr indent="-228600" lvl="0" marL="228600" rtl="0" algn="l">
              <a:lnSpc>
                <a:spcPct val="90000"/>
              </a:lnSpc>
              <a:spcBef>
                <a:spcPts val="1000"/>
              </a:spcBef>
              <a:spcAft>
                <a:spcPts val="0"/>
              </a:spcAft>
              <a:buClr>
                <a:schemeClr val="dk1"/>
              </a:buClr>
              <a:buSzPts val="2400"/>
              <a:buChar char="●"/>
            </a:pPr>
            <a:r>
              <a:rPr lang="en-US" sz="2400"/>
              <a:t>Our graphs show that some features of the rocket launches have a correlation with the outcome of the launches, i.e., success or failure.</a:t>
            </a:r>
            <a:endParaRPr/>
          </a:p>
          <a:p>
            <a:pPr indent="-228600" lvl="0" marL="228600" rtl="0" algn="l">
              <a:lnSpc>
                <a:spcPct val="90000"/>
              </a:lnSpc>
              <a:spcBef>
                <a:spcPts val="1000"/>
              </a:spcBef>
              <a:spcAft>
                <a:spcPts val="0"/>
              </a:spcAft>
              <a:buClr>
                <a:schemeClr val="dk1"/>
              </a:buClr>
              <a:buSzPts val="2400"/>
              <a:buChar char="●"/>
            </a:pPr>
            <a:r>
              <a:rPr lang="en-US" sz="2400"/>
              <a:t>It is also concluded that decision tree may be the best machine learning algorithm to predict if the Falcon 9 first stage will land successfully.</a:t>
            </a:r>
            <a:endParaRPr sz="2000"/>
          </a:p>
          <a:p>
            <a:pPr indent="-127000" lvl="1" marL="685800" rtl="0" algn="l">
              <a:lnSpc>
                <a:spcPct val="90000"/>
              </a:lnSpc>
              <a:spcBef>
                <a:spcPts val="500"/>
              </a:spcBef>
              <a:spcAft>
                <a:spcPts val="1600"/>
              </a:spcAft>
              <a:buClr>
                <a:schemeClr val="dk1"/>
              </a:buClr>
              <a:buSzPts val="1600"/>
              <a:buNone/>
            </a:pPr>
            <a:r>
              <a:t/>
            </a:r>
            <a:endParaRPr sz="1600"/>
          </a:p>
        </p:txBody>
      </p:sp>
      <p:sp>
        <p:nvSpPr>
          <p:cNvPr id="300" name="Google Shape;300;p16"/>
          <p:cNvSpPr/>
          <p:nvPr/>
        </p:nvSpPr>
        <p:spPr>
          <a:xfrm>
            <a:off x="0" y="-1"/>
            <a:ext cx="12192000" cy="1499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6"/>
          <p:cNvSpPr txBox="1"/>
          <p:nvPr/>
        </p:nvSpPr>
        <p:spPr>
          <a:xfrm>
            <a:off x="838200" y="301131"/>
            <a:ext cx="9667626" cy="9961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3"/>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59" name="Google Shape;559;p43"/>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Logistic regression</a:t>
            </a:r>
            <a:endParaRPr/>
          </a:p>
          <a:p>
            <a:pPr indent="-228600" lvl="1" marL="685800" rtl="0" algn="l">
              <a:lnSpc>
                <a:spcPct val="90000"/>
              </a:lnSpc>
              <a:spcBef>
                <a:spcPts val="500"/>
              </a:spcBef>
              <a:spcAft>
                <a:spcPts val="0"/>
              </a:spcAft>
              <a:buClr>
                <a:schemeClr val="dk1"/>
              </a:buClr>
              <a:buSzPts val="2000"/>
              <a:buChar char="○"/>
            </a:pPr>
            <a:r>
              <a:rPr lang="en-US" sz="2000"/>
              <a:t>GridSearchCV best score: 0.8464285714285713</a:t>
            </a:r>
            <a:endParaRPr/>
          </a:p>
          <a:p>
            <a:pPr indent="-228600" lvl="1" marL="685800" rtl="0" algn="l">
              <a:lnSpc>
                <a:spcPct val="90000"/>
              </a:lnSpc>
              <a:spcBef>
                <a:spcPts val="500"/>
              </a:spcBef>
              <a:spcAft>
                <a:spcPts val="0"/>
              </a:spcAft>
              <a:buClr>
                <a:schemeClr val="dk1"/>
              </a:buClr>
              <a:buSzPts val="2000"/>
              <a:buChar char="○"/>
            </a:pPr>
            <a:r>
              <a:rPr lang="en-US" sz="2000"/>
              <a:t>Accuracy score on test set: 0.8333333333333334</a:t>
            </a:r>
            <a:endParaRPr/>
          </a:p>
          <a:p>
            <a:pPr indent="-228600" lvl="1" marL="685800" rtl="0" algn="l">
              <a:lnSpc>
                <a:spcPct val="90000"/>
              </a:lnSpc>
              <a:spcBef>
                <a:spcPts val="500"/>
              </a:spcBef>
              <a:spcAft>
                <a:spcPts val="1600"/>
              </a:spcAft>
              <a:buClr>
                <a:schemeClr val="dk1"/>
              </a:buClr>
              <a:buSzPts val="2000"/>
              <a:buChar char="○"/>
            </a:pPr>
            <a:r>
              <a:rPr lang="en-US" sz="2000"/>
              <a:t>Confusion matrix:</a:t>
            </a:r>
            <a:endParaRPr/>
          </a:p>
        </p:txBody>
      </p:sp>
      <p:sp>
        <p:nvSpPr>
          <p:cNvPr id="560" name="Google Shape;560;p43"/>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43"/>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Predictive Analysis</a:t>
            </a:r>
            <a:endParaRPr/>
          </a:p>
        </p:txBody>
      </p:sp>
      <p:sp>
        <p:nvSpPr>
          <p:cNvPr id="562" name="Google Shape;562;p43"/>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5</a:t>
            </a:r>
            <a:endParaRPr/>
          </a:p>
        </p:txBody>
      </p:sp>
      <p:pic>
        <p:nvPicPr>
          <p:cNvPr id="563" name="Google Shape;563;p43"/>
          <p:cNvPicPr preferRelativeResize="0"/>
          <p:nvPr/>
        </p:nvPicPr>
        <p:blipFill rotWithShape="1">
          <a:blip r:embed="rId3">
            <a:alphaModFix/>
          </a:blip>
          <a:srcRect b="0" l="0" r="0" t="0"/>
          <a:stretch/>
        </p:blipFill>
        <p:spPr>
          <a:xfrm>
            <a:off x="3759200" y="2962769"/>
            <a:ext cx="4673600" cy="3594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69" name="Google Shape;569;p44"/>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Support vector machine (SVM)</a:t>
            </a:r>
            <a:endParaRPr/>
          </a:p>
          <a:p>
            <a:pPr indent="-228600" lvl="1" marL="685800" rtl="0" algn="l">
              <a:lnSpc>
                <a:spcPct val="90000"/>
              </a:lnSpc>
              <a:spcBef>
                <a:spcPts val="500"/>
              </a:spcBef>
              <a:spcAft>
                <a:spcPts val="0"/>
              </a:spcAft>
              <a:buClr>
                <a:schemeClr val="dk1"/>
              </a:buClr>
              <a:buSzPts val="2000"/>
              <a:buChar char="○"/>
            </a:pPr>
            <a:r>
              <a:rPr lang="en-US" sz="2000"/>
              <a:t>GridSearchCV best score: 0.8482142857142856</a:t>
            </a:r>
            <a:endParaRPr/>
          </a:p>
          <a:p>
            <a:pPr indent="-228600" lvl="1" marL="685800" rtl="0" algn="l">
              <a:lnSpc>
                <a:spcPct val="90000"/>
              </a:lnSpc>
              <a:spcBef>
                <a:spcPts val="500"/>
              </a:spcBef>
              <a:spcAft>
                <a:spcPts val="0"/>
              </a:spcAft>
              <a:buClr>
                <a:schemeClr val="dk1"/>
              </a:buClr>
              <a:buSzPts val="2000"/>
              <a:buChar char="○"/>
            </a:pPr>
            <a:r>
              <a:rPr lang="en-US" sz="2000"/>
              <a:t>Accuracy score on test set: 0.8333333333333334</a:t>
            </a:r>
            <a:endParaRPr/>
          </a:p>
          <a:p>
            <a:pPr indent="-228600" lvl="1" marL="685800" rtl="0" algn="l">
              <a:lnSpc>
                <a:spcPct val="90000"/>
              </a:lnSpc>
              <a:spcBef>
                <a:spcPts val="500"/>
              </a:spcBef>
              <a:spcAft>
                <a:spcPts val="1600"/>
              </a:spcAft>
              <a:buClr>
                <a:schemeClr val="dk1"/>
              </a:buClr>
              <a:buSzPts val="2000"/>
              <a:buChar char="○"/>
            </a:pPr>
            <a:r>
              <a:rPr lang="en-US" sz="2000"/>
              <a:t>Confusion matrix:</a:t>
            </a:r>
            <a:endParaRPr/>
          </a:p>
        </p:txBody>
      </p:sp>
      <p:sp>
        <p:nvSpPr>
          <p:cNvPr id="570" name="Google Shape;570;p44"/>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44"/>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Predictive Analysis</a:t>
            </a:r>
            <a:endParaRPr/>
          </a:p>
        </p:txBody>
      </p:sp>
      <p:sp>
        <p:nvSpPr>
          <p:cNvPr id="572" name="Google Shape;572;p44"/>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5</a:t>
            </a:r>
            <a:endParaRPr/>
          </a:p>
        </p:txBody>
      </p:sp>
      <p:pic>
        <p:nvPicPr>
          <p:cNvPr id="573" name="Google Shape;573;p44"/>
          <p:cNvPicPr preferRelativeResize="0"/>
          <p:nvPr/>
        </p:nvPicPr>
        <p:blipFill rotWithShape="1">
          <a:blip r:embed="rId3">
            <a:alphaModFix/>
          </a:blip>
          <a:srcRect b="0" l="0" r="0" t="0"/>
          <a:stretch/>
        </p:blipFill>
        <p:spPr>
          <a:xfrm>
            <a:off x="3759200" y="2962769"/>
            <a:ext cx="4673600" cy="3594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5"/>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79" name="Google Shape;579;p45"/>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Decision tree</a:t>
            </a:r>
            <a:endParaRPr/>
          </a:p>
          <a:p>
            <a:pPr indent="-228600" lvl="1" marL="685800" rtl="0" algn="l">
              <a:lnSpc>
                <a:spcPct val="90000"/>
              </a:lnSpc>
              <a:spcBef>
                <a:spcPts val="500"/>
              </a:spcBef>
              <a:spcAft>
                <a:spcPts val="0"/>
              </a:spcAft>
              <a:buClr>
                <a:schemeClr val="dk1"/>
              </a:buClr>
              <a:buSzPts val="2000"/>
              <a:buChar char="○"/>
            </a:pPr>
            <a:r>
              <a:rPr lang="en-US" sz="2000"/>
              <a:t>GridSearchCV best score: 0.8892857142857142</a:t>
            </a:r>
            <a:endParaRPr/>
          </a:p>
          <a:p>
            <a:pPr indent="-228600" lvl="1" marL="685800" rtl="0" algn="l">
              <a:lnSpc>
                <a:spcPct val="90000"/>
              </a:lnSpc>
              <a:spcBef>
                <a:spcPts val="500"/>
              </a:spcBef>
              <a:spcAft>
                <a:spcPts val="0"/>
              </a:spcAft>
              <a:buClr>
                <a:schemeClr val="dk1"/>
              </a:buClr>
              <a:buSzPts val="2000"/>
              <a:buChar char="○"/>
            </a:pPr>
            <a:r>
              <a:rPr lang="en-US" sz="2000"/>
              <a:t>Accuracy score on test set: 0.8333333333333334</a:t>
            </a:r>
            <a:endParaRPr/>
          </a:p>
          <a:p>
            <a:pPr indent="-228600" lvl="1" marL="685800" rtl="0" algn="l">
              <a:lnSpc>
                <a:spcPct val="90000"/>
              </a:lnSpc>
              <a:spcBef>
                <a:spcPts val="500"/>
              </a:spcBef>
              <a:spcAft>
                <a:spcPts val="1600"/>
              </a:spcAft>
              <a:buClr>
                <a:schemeClr val="dk1"/>
              </a:buClr>
              <a:buSzPts val="2000"/>
              <a:buChar char="○"/>
            </a:pPr>
            <a:r>
              <a:rPr lang="en-US" sz="2000"/>
              <a:t>Confusion matrix:</a:t>
            </a:r>
            <a:endParaRPr/>
          </a:p>
        </p:txBody>
      </p:sp>
      <p:sp>
        <p:nvSpPr>
          <p:cNvPr id="580" name="Google Shape;580;p45"/>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45"/>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Predictive Analysis</a:t>
            </a:r>
            <a:endParaRPr/>
          </a:p>
        </p:txBody>
      </p:sp>
      <p:sp>
        <p:nvSpPr>
          <p:cNvPr id="582" name="Google Shape;582;p45"/>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5</a:t>
            </a:r>
            <a:endParaRPr/>
          </a:p>
        </p:txBody>
      </p:sp>
      <p:pic>
        <p:nvPicPr>
          <p:cNvPr id="583" name="Google Shape;583;p45"/>
          <p:cNvPicPr preferRelativeResize="0"/>
          <p:nvPr/>
        </p:nvPicPr>
        <p:blipFill rotWithShape="1">
          <a:blip r:embed="rId3">
            <a:alphaModFix/>
          </a:blip>
          <a:srcRect b="0" l="0" r="0" t="0"/>
          <a:stretch/>
        </p:blipFill>
        <p:spPr>
          <a:xfrm>
            <a:off x="3759200" y="2962769"/>
            <a:ext cx="4673600" cy="3594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6"/>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89" name="Google Shape;589;p46"/>
          <p:cNvSpPr txBox="1"/>
          <p:nvPr>
            <p:ph idx="1" type="body"/>
          </p:nvPr>
        </p:nvSpPr>
        <p:spPr>
          <a:xfrm>
            <a:off x="838200" y="1903263"/>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K nearest neighbors (KNN)</a:t>
            </a:r>
            <a:endParaRPr/>
          </a:p>
          <a:p>
            <a:pPr indent="-228600" lvl="1" marL="685800" rtl="0" algn="l">
              <a:lnSpc>
                <a:spcPct val="90000"/>
              </a:lnSpc>
              <a:spcBef>
                <a:spcPts val="500"/>
              </a:spcBef>
              <a:spcAft>
                <a:spcPts val="0"/>
              </a:spcAft>
              <a:buClr>
                <a:schemeClr val="dk1"/>
              </a:buClr>
              <a:buSzPts val="2000"/>
              <a:buChar char="○"/>
            </a:pPr>
            <a:r>
              <a:rPr lang="en-US" sz="2000"/>
              <a:t>GridSearchCV best score: 0.8482142857142858</a:t>
            </a:r>
            <a:endParaRPr/>
          </a:p>
          <a:p>
            <a:pPr indent="-228600" lvl="1" marL="685800" rtl="0" algn="l">
              <a:lnSpc>
                <a:spcPct val="90000"/>
              </a:lnSpc>
              <a:spcBef>
                <a:spcPts val="500"/>
              </a:spcBef>
              <a:spcAft>
                <a:spcPts val="0"/>
              </a:spcAft>
              <a:buClr>
                <a:schemeClr val="dk1"/>
              </a:buClr>
              <a:buSzPts val="2000"/>
              <a:buChar char="○"/>
            </a:pPr>
            <a:r>
              <a:rPr lang="en-US" sz="2000"/>
              <a:t>Accuracy score on test set: 0.8333333333333334</a:t>
            </a:r>
            <a:endParaRPr/>
          </a:p>
          <a:p>
            <a:pPr indent="-228600" lvl="1" marL="685800" rtl="0" algn="l">
              <a:lnSpc>
                <a:spcPct val="90000"/>
              </a:lnSpc>
              <a:spcBef>
                <a:spcPts val="500"/>
              </a:spcBef>
              <a:spcAft>
                <a:spcPts val="1600"/>
              </a:spcAft>
              <a:buClr>
                <a:schemeClr val="dk1"/>
              </a:buClr>
              <a:buSzPts val="2000"/>
              <a:buChar char="○"/>
            </a:pPr>
            <a:r>
              <a:rPr lang="en-US" sz="2000"/>
              <a:t>Confusion matrix:</a:t>
            </a:r>
            <a:endParaRPr/>
          </a:p>
        </p:txBody>
      </p:sp>
      <p:sp>
        <p:nvSpPr>
          <p:cNvPr id="590" name="Google Shape;590;p46"/>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46"/>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Predictive Analysis</a:t>
            </a:r>
            <a:endParaRPr/>
          </a:p>
        </p:txBody>
      </p:sp>
      <p:sp>
        <p:nvSpPr>
          <p:cNvPr id="592" name="Google Shape;592;p46"/>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5</a:t>
            </a:r>
            <a:endParaRPr/>
          </a:p>
        </p:txBody>
      </p:sp>
      <p:pic>
        <p:nvPicPr>
          <p:cNvPr id="593" name="Google Shape;593;p46"/>
          <p:cNvPicPr preferRelativeResize="0"/>
          <p:nvPr/>
        </p:nvPicPr>
        <p:blipFill rotWithShape="1">
          <a:blip r:embed="rId3">
            <a:alphaModFix/>
          </a:blip>
          <a:srcRect b="0" l="0" r="0" t="0"/>
          <a:stretch/>
        </p:blipFill>
        <p:spPr>
          <a:xfrm>
            <a:off x="3759200" y="2962769"/>
            <a:ext cx="4673600" cy="359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7"/>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599" name="Google Shape;599;p47"/>
          <p:cNvSpPr txBox="1"/>
          <p:nvPr>
            <p:ph idx="1" type="body"/>
          </p:nvPr>
        </p:nvSpPr>
        <p:spPr>
          <a:xfrm>
            <a:off x="838200" y="2375211"/>
            <a:ext cx="10515600" cy="48220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When comparing the results of all four models side by side, we observe that they achieve the same accuracy score and confusion matrix on the test set. Consequently, their GridSearchCV best scores are used for ranking. Based on these scores, the models are ranked as follows, from best to worst:</a:t>
            </a:r>
            <a:endParaRPr/>
          </a:p>
          <a:p>
            <a:pPr indent="-342900" lvl="1" marL="800100" rtl="0" algn="l">
              <a:lnSpc>
                <a:spcPct val="90000"/>
              </a:lnSpc>
              <a:spcBef>
                <a:spcPts val="500"/>
              </a:spcBef>
              <a:spcAft>
                <a:spcPts val="0"/>
              </a:spcAft>
              <a:buClr>
                <a:schemeClr val="dk1"/>
              </a:buClr>
              <a:buSzPts val="2000"/>
              <a:buFont typeface="Calibri"/>
              <a:buAutoNum type="arabicPeriod"/>
            </a:pPr>
            <a:r>
              <a:rPr lang="en-US" sz="2000"/>
              <a:t>Decision</a:t>
            </a:r>
            <a:r>
              <a:rPr lang="en-US" sz="1800"/>
              <a:t> tree (GridSearchCV best score: 0.8892) </a:t>
            </a:r>
            <a:endParaRPr/>
          </a:p>
          <a:p>
            <a:pPr indent="-342900" lvl="1" marL="800100" rtl="0" algn="l">
              <a:lnSpc>
                <a:spcPct val="90000"/>
              </a:lnSpc>
              <a:spcBef>
                <a:spcPts val="500"/>
              </a:spcBef>
              <a:spcAft>
                <a:spcPts val="0"/>
              </a:spcAft>
              <a:buClr>
                <a:schemeClr val="dk1"/>
              </a:buClr>
              <a:buSzPts val="1800"/>
              <a:buFont typeface="Calibri"/>
              <a:buAutoNum type="arabicPeriod"/>
            </a:pPr>
            <a:r>
              <a:rPr lang="en-US" sz="1800"/>
              <a:t>K nearest neighbors, KNN (GridSearchCV best score: 0.8482)</a:t>
            </a:r>
            <a:endParaRPr/>
          </a:p>
          <a:p>
            <a:pPr indent="-342900" lvl="1" marL="800100" rtl="0" algn="l">
              <a:lnSpc>
                <a:spcPct val="90000"/>
              </a:lnSpc>
              <a:spcBef>
                <a:spcPts val="500"/>
              </a:spcBef>
              <a:spcAft>
                <a:spcPts val="0"/>
              </a:spcAft>
              <a:buClr>
                <a:schemeClr val="dk1"/>
              </a:buClr>
              <a:buSzPts val="1800"/>
              <a:buFont typeface="Calibri"/>
              <a:buAutoNum type="arabicPeriod"/>
            </a:pPr>
            <a:r>
              <a:rPr lang="en-US" sz="1800"/>
              <a:t>Support vector machine, SVM (GridSearchCV best score: 0.8482)</a:t>
            </a:r>
            <a:endParaRPr/>
          </a:p>
          <a:p>
            <a:pPr indent="-342900" lvl="1" marL="800100" rtl="0" algn="l">
              <a:lnSpc>
                <a:spcPct val="90000"/>
              </a:lnSpc>
              <a:spcBef>
                <a:spcPts val="500"/>
              </a:spcBef>
              <a:spcAft>
                <a:spcPts val="0"/>
              </a:spcAft>
              <a:buClr>
                <a:schemeClr val="dk1"/>
              </a:buClr>
              <a:buSzPts val="1800"/>
              <a:buFont typeface="Calibri"/>
              <a:buAutoNum type="arabicPeriod"/>
            </a:pPr>
            <a:r>
              <a:rPr lang="en-US" sz="1800"/>
              <a:t>Logistic regression (GridSearchCV best score: 0.8464)</a:t>
            </a:r>
            <a:endParaRPr/>
          </a:p>
          <a:p>
            <a:pPr indent="-228600" lvl="1" marL="800100" rtl="0" algn="l">
              <a:lnSpc>
                <a:spcPct val="90000"/>
              </a:lnSpc>
              <a:spcBef>
                <a:spcPts val="500"/>
              </a:spcBef>
              <a:spcAft>
                <a:spcPts val="1600"/>
              </a:spcAft>
              <a:buClr>
                <a:schemeClr val="dk1"/>
              </a:buClr>
              <a:buSzPts val="1800"/>
              <a:buFont typeface="Calibri"/>
              <a:buNone/>
            </a:pPr>
            <a:r>
              <a:t/>
            </a:r>
            <a:endParaRPr sz="1800"/>
          </a:p>
        </p:txBody>
      </p:sp>
      <p:sp>
        <p:nvSpPr>
          <p:cNvPr id="600" name="Google Shape;600;p47"/>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47"/>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RESULTS</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Predictive Analysis</a:t>
            </a:r>
            <a:endParaRPr/>
          </a:p>
        </p:txBody>
      </p:sp>
      <p:sp>
        <p:nvSpPr>
          <p:cNvPr id="602" name="Google Shape;602;p47"/>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8"/>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608" name="Google Shape;608;p48"/>
          <p:cNvSpPr txBox="1"/>
          <p:nvPr>
            <p:ph idx="1" type="body"/>
          </p:nvPr>
        </p:nvSpPr>
        <p:spPr>
          <a:xfrm>
            <a:off x="838200" y="2126756"/>
            <a:ext cx="10515600" cy="47312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From the data visualization section, we observe that certain features may correlate with the mission outcome in various ways. For instance, missions with heavy payloads show higher success or positive landing rates for orbit types such as Polar, LEO, and ISS. However, for GTO, this pattern is less clear, as both positive landing rates and unsuccessful landings are observed, making it harder to draw definitive conclusions.</a:t>
            </a:r>
            <a:endParaRPr/>
          </a:p>
          <a:p>
            <a:pPr indent="-228600" lvl="0" marL="228600" rtl="0" algn="l">
              <a:lnSpc>
                <a:spcPct val="90000"/>
              </a:lnSpc>
              <a:spcBef>
                <a:spcPts val="1000"/>
              </a:spcBef>
              <a:spcAft>
                <a:spcPts val="0"/>
              </a:spcAft>
              <a:buClr>
                <a:schemeClr val="dk1"/>
              </a:buClr>
              <a:buSzPts val="2400"/>
              <a:buChar char="●"/>
            </a:pPr>
            <a:r>
              <a:rPr lang="en-US" sz="2400"/>
              <a:t>Each feature likely influences the final mission outcome to some extent, though the exact nature of these impacts can be challenging to discern. However, by leveraging machine learning algorithms, we can analyze patterns in historical data to predict whether a mission will succeed or fail based on the given features.</a:t>
            </a:r>
            <a:endParaRPr/>
          </a:p>
          <a:p>
            <a:pPr indent="-76200" lvl="0" marL="228600" rtl="0" algn="l">
              <a:lnSpc>
                <a:spcPct val="90000"/>
              </a:lnSpc>
              <a:spcBef>
                <a:spcPts val="1000"/>
              </a:spcBef>
              <a:spcAft>
                <a:spcPts val="1600"/>
              </a:spcAft>
              <a:buClr>
                <a:schemeClr val="dk1"/>
              </a:buClr>
              <a:buSzPts val="2400"/>
              <a:buNone/>
            </a:pPr>
            <a:r>
              <a:t/>
            </a:r>
            <a:endParaRPr sz="2400"/>
          </a:p>
        </p:txBody>
      </p:sp>
      <p:sp>
        <p:nvSpPr>
          <p:cNvPr id="609" name="Google Shape;609;p48"/>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48"/>
          <p:cNvSpPr txBox="1"/>
          <p:nvPr/>
        </p:nvSpPr>
        <p:spPr>
          <a:xfrm>
            <a:off x="838200" y="301131"/>
            <a:ext cx="9667626" cy="9961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DISCUSSION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9"/>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616" name="Google Shape;616;p49"/>
          <p:cNvSpPr txBox="1"/>
          <p:nvPr>
            <p:ph idx="1" type="body"/>
          </p:nvPr>
        </p:nvSpPr>
        <p:spPr>
          <a:xfrm>
            <a:off x="838200" y="2318486"/>
            <a:ext cx="10515600" cy="4731244"/>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chemeClr val="dk1"/>
              </a:buClr>
              <a:buSzPts val="2700"/>
              <a:buChar char="●"/>
            </a:pPr>
            <a:r>
              <a:rPr lang="en-US" sz="2700"/>
              <a:t>In this project, we aim to predict whether the first stage of a Falcon 9 launch will successfully land, helping to estimate the overall cost of the launch. Features such as payload mass and orbit type are considered, as they may influence the mission outcome. Various machine learning algorithms are applied to analyze historical Falcon 9 launch data and develop predictive models. Among the four algorithms employed, the decision tree model delivered the best performance.</a:t>
            </a:r>
            <a:endParaRPr sz="2000"/>
          </a:p>
          <a:p>
            <a:pPr indent="0" lvl="0" marL="228600" rtl="0" algn="l">
              <a:lnSpc>
                <a:spcPct val="90000"/>
              </a:lnSpc>
              <a:spcBef>
                <a:spcPts val="1000"/>
              </a:spcBef>
              <a:spcAft>
                <a:spcPts val="0"/>
              </a:spcAft>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sz="2400"/>
          </a:p>
          <a:p>
            <a:pPr indent="-114300" lvl="1" marL="685800" rtl="0" algn="l">
              <a:lnSpc>
                <a:spcPct val="90000"/>
              </a:lnSpc>
              <a:spcBef>
                <a:spcPts val="500"/>
              </a:spcBef>
              <a:spcAft>
                <a:spcPts val="1600"/>
              </a:spcAft>
              <a:buClr>
                <a:schemeClr val="dk1"/>
              </a:buClr>
              <a:buSzPts val="1800"/>
              <a:buNone/>
            </a:pPr>
            <a:r>
              <a:t/>
            </a:r>
            <a:endParaRPr sz="1800"/>
          </a:p>
        </p:txBody>
      </p:sp>
      <p:sp>
        <p:nvSpPr>
          <p:cNvPr id="617" name="Google Shape;617;p49"/>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49"/>
          <p:cNvSpPr txBox="1"/>
          <p:nvPr/>
        </p:nvSpPr>
        <p:spPr>
          <a:xfrm>
            <a:off x="838200" y="301131"/>
            <a:ext cx="9667626" cy="9961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idx="1" type="body"/>
          </p:nvPr>
        </p:nvSpPr>
        <p:spPr>
          <a:xfrm>
            <a:off x="838200" y="1994021"/>
            <a:ext cx="10515600" cy="4731244"/>
          </a:xfrm>
          <a:prstGeom prst="rect">
            <a:avLst/>
          </a:prstGeom>
          <a:noFill/>
          <a:ln>
            <a:noFill/>
          </a:ln>
        </p:spPr>
        <p:txBody>
          <a:bodyPr anchorCtr="0" anchor="t" bIns="45700" lIns="91425" spcFirstLastPara="1" rIns="91425" wrap="square" tIns="45700">
            <a:normAutofit fontScale="92500" lnSpcReduction="20000"/>
          </a:bodyPr>
          <a:lstStyle/>
          <a:p>
            <a:pPr indent="-217170" lvl="0" marL="228600" rtl="0" algn="l">
              <a:lnSpc>
                <a:spcPct val="90000"/>
              </a:lnSpc>
              <a:spcBef>
                <a:spcPts val="0"/>
              </a:spcBef>
              <a:spcAft>
                <a:spcPts val="0"/>
              </a:spcAft>
              <a:buClr>
                <a:schemeClr val="dk1"/>
              </a:buClr>
              <a:buSzPct val="100000"/>
              <a:buChar char="●"/>
            </a:pPr>
            <a:r>
              <a:rPr lang="en-US" sz="240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a:p>
          <a:p>
            <a:pPr indent="-217170" lvl="0" marL="228600" rtl="0" algn="l">
              <a:lnSpc>
                <a:spcPct val="90000"/>
              </a:lnSpc>
              <a:spcBef>
                <a:spcPts val="1000"/>
              </a:spcBef>
              <a:spcAft>
                <a:spcPts val="0"/>
              </a:spcAft>
              <a:buClr>
                <a:schemeClr val="dk1"/>
              </a:buClr>
              <a:buSzPct val="100000"/>
              <a:buChar char="●"/>
            </a:pPr>
            <a:r>
              <a:rPr lang="en-US" sz="2400"/>
              <a:t>Most unsuccessful landings are planned. Sometimes, SpaceX will perform a controlled landing in the ocean.</a:t>
            </a:r>
            <a:endParaRPr/>
          </a:p>
          <a:p>
            <a:pPr indent="-217170" lvl="0" marL="228600" rtl="0" algn="l">
              <a:lnSpc>
                <a:spcPct val="90000"/>
              </a:lnSpc>
              <a:spcBef>
                <a:spcPts val="1000"/>
              </a:spcBef>
              <a:spcAft>
                <a:spcPts val="0"/>
              </a:spcAft>
              <a:buClr>
                <a:schemeClr val="dk1"/>
              </a:buClr>
              <a:buSzPct val="100000"/>
              <a:buChar char="●"/>
            </a:pPr>
            <a:r>
              <a:rPr lang="en-US" sz="2400"/>
              <a:t>The main question that we are trying to answer is, for a given set of features about a Falcon 9 rocket launch which include its payload mass, orbit type, launch site, and so on, will the first stage of the rocket land successfully?</a:t>
            </a:r>
            <a:endParaRPr/>
          </a:p>
          <a:p>
            <a:pPr indent="-114300" lvl="2" marL="1143000" rtl="0" algn="l">
              <a:lnSpc>
                <a:spcPct val="90000"/>
              </a:lnSpc>
              <a:spcBef>
                <a:spcPts val="500"/>
              </a:spcBef>
              <a:spcAft>
                <a:spcPts val="0"/>
              </a:spcAft>
              <a:buClr>
                <a:schemeClr val="dk1"/>
              </a:buClr>
              <a:buSzPct val="100000"/>
              <a:buNone/>
            </a:pPr>
            <a:r>
              <a:t/>
            </a:r>
            <a:endParaRPr sz="1800"/>
          </a:p>
          <a:p>
            <a:pPr indent="-76200" lvl="1" marL="685800" rtl="0" algn="l">
              <a:lnSpc>
                <a:spcPct val="90000"/>
              </a:lnSpc>
              <a:spcBef>
                <a:spcPts val="500"/>
              </a:spcBef>
              <a:spcAft>
                <a:spcPts val="0"/>
              </a:spcAft>
              <a:buClr>
                <a:schemeClr val="dk1"/>
              </a:buClr>
              <a:buSzPct val="160000"/>
              <a:buNone/>
            </a:pPr>
            <a:r>
              <a:t/>
            </a:r>
            <a:endParaRPr/>
          </a:p>
          <a:p>
            <a:pPr indent="-76200" lvl="1" marL="685800" rtl="0" algn="l">
              <a:lnSpc>
                <a:spcPct val="90000"/>
              </a:lnSpc>
              <a:spcBef>
                <a:spcPts val="500"/>
              </a:spcBef>
              <a:spcAft>
                <a:spcPts val="0"/>
              </a:spcAft>
              <a:buClr>
                <a:schemeClr val="dk1"/>
              </a:buClr>
              <a:buSzPct val="160000"/>
              <a:buNone/>
            </a:pPr>
            <a:r>
              <a:t/>
            </a:r>
            <a:endParaRPr/>
          </a:p>
          <a:p>
            <a:pPr indent="-76200" lvl="0" marL="228600" rtl="0" algn="l">
              <a:lnSpc>
                <a:spcPct val="90000"/>
              </a:lnSpc>
              <a:spcBef>
                <a:spcPts val="1000"/>
              </a:spcBef>
              <a:spcAft>
                <a:spcPts val="0"/>
              </a:spcAft>
              <a:buClr>
                <a:schemeClr val="dk1"/>
              </a:buClr>
              <a:buSzPct val="100000"/>
              <a:buNone/>
            </a:pPr>
            <a:r>
              <a:t/>
            </a:r>
            <a:endParaRPr sz="2400"/>
          </a:p>
          <a:p>
            <a:pPr indent="-114300" lvl="1" marL="685800" rtl="0" algn="l">
              <a:lnSpc>
                <a:spcPct val="90000"/>
              </a:lnSpc>
              <a:spcBef>
                <a:spcPts val="500"/>
              </a:spcBef>
              <a:spcAft>
                <a:spcPts val="1600"/>
              </a:spcAft>
              <a:buClr>
                <a:schemeClr val="dk1"/>
              </a:buClr>
              <a:buSzPct val="100000"/>
              <a:buNone/>
            </a:pPr>
            <a:r>
              <a:t/>
            </a:r>
            <a:endParaRPr sz="1800"/>
          </a:p>
        </p:txBody>
      </p:sp>
      <p:sp>
        <p:nvSpPr>
          <p:cNvPr id="307" name="Google Shape;307;p17"/>
          <p:cNvSpPr txBox="1"/>
          <p:nvPr/>
        </p:nvSpPr>
        <p:spPr>
          <a:xfrm>
            <a:off x="838200" y="154931"/>
            <a:ext cx="9667500" cy="9963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670167" y="132735"/>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13" name="Google Shape;313;p18"/>
          <p:cNvSpPr txBox="1"/>
          <p:nvPr>
            <p:ph idx="1" type="body"/>
          </p:nvPr>
        </p:nvSpPr>
        <p:spPr>
          <a:xfrm>
            <a:off x="838200" y="1598413"/>
            <a:ext cx="10515600" cy="5333400"/>
          </a:xfrm>
          <a:prstGeom prst="rect">
            <a:avLst/>
          </a:prstGeom>
          <a:noFill/>
          <a:ln>
            <a:noFill/>
          </a:ln>
        </p:spPr>
        <p:txBody>
          <a:bodyPr anchorCtr="0" anchor="t" bIns="45700" lIns="91425" spcFirstLastPara="1" rIns="91425" wrap="square" tIns="45700">
            <a:normAutofit fontScale="92500" lnSpcReduction="20000"/>
          </a:bodyPr>
          <a:lstStyle/>
          <a:p>
            <a:pPr indent="-219075" lvl="0" marL="228600" rtl="0" algn="l">
              <a:lnSpc>
                <a:spcPct val="90000"/>
              </a:lnSpc>
              <a:spcBef>
                <a:spcPts val="0"/>
              </a:spcBef>
              <a:spcAft>
                <a:spcPts val="0"/>
              </a:spcAft>
              <a:buClr>
                <a:schemeClr val="dk1"/>
              </a:buClr>
              <a:buSzPct val="100000"/>
              <a:buChar char="●"/>
            </a:pPr>
            <a:r>
              <a:rPr lang="en-US" sz="2000"/>
              <a:t>The overall methodology includes:</a:t>
            </a:r>
            <a:endParaRPr/>
          </a:p>
          <a:p>
            <a:pPr indent="-447675" lvl="1" marL="914400" rtl="0" algn="l">
              <a:lnSpc>
                <a:spcPct val="90000"/>
              </a:lnSpc>
              <a:spcBef>
                <a:spcPts val="500"/>
              </a:spcBef>
              <a:spcAft>
                <a:spcPts val="0"/>
              </a:spcAft>
              <a:buClr>
                <a:schemeClr val="dk1"/>
              </a:buClr>
              <a:buSzPct val="100000"/>
              <a:buFont typeface="Calibri"/>
              <a:buAutoNum type="arabicPeriod"/>
            </a:pPr>
            <a:r>
              <a:rPr lang="en-US" sz="2000"/>
              <a:t>Data collection, wrangling, and formatting, using:</a:t>
            </a:r>
            <a:endParaRPr/>
          </a:p>
          <a:p>
            <a:pPr indent="-220027" lvl="2" marL="1143000" rtl="0" algn="l">
              <a:lnSpc>
                <a:spcPct val="90000"/>
              </a:lnSpc>
              <a:spcBef>
                <a:spcPts val="500"/>
              </a:spcBef>
              <a:spcAft>
                <a:spcPts val="0"/>
              </a:spcAft>
              <a:buClr>
                <a:schemeClr val="dk1"/>
              </a:buClr>
              <a:buSzPct val="100000"/>
              <a:buChar char="■"/>
            </a:pPr>
            <a:r>
              <a:rPr lang="en-US" sz="1800"/>
              <a:t>SpaceX API</a:t>
            </a:r>
            <a:endParaRPr/>
          </a:p>
          <a:p>
            <a:pPr indent="-220027" lvl="2" marL="1143000" rtl="0" algn="l">
              <a:lnSpc>
                <a:spcPct val="90000"/>
              </a:lnSpc>
              <a:spcBef>
                <a:spcPts val="500"/>
              </a:spcBef>
              <a:spcAft>
                <a:spcPts val="0"/>
              </a:spcAft>
              <a:buClr>
                <a:schemeClr val="dk1"/>
              </a:buClr>
              <a:buSzPct val="100000"/>
              <a:buChar char="■"/>
            </a:pPr>
            <a:r>
              <a:rPr lang="en-US" sz="1800"/>
              <a:t>Web scraping</a:t>
            </a:r>
            <a:endParaRPr/>
          </a:p>
          <a:p>
            <a:pPr indent="-447675" lvl="1" marL="914400" rtl="0" algn="l">
              <a:lnSpc>
                <a:spcPct val="90000"/>
              </a:lnSpc>
              <a:spcBef>
                <a:spcPts val="500"/>
              </a:spcBef>
              <a:spcAft>
                <a:spcPts val="0"/>
              </a:spcAft>
              <a:buClr>
                <a:schemeClr val="dk1"/>
              </a:buClr>
              <a:buSzPct val="100000"/>
              <a:buFont typeface="Calibri"/>
              <a:buAutoNum type="arabicPeriod"/>
            </a:pPr>
            <a:r>
              <a:rPr lang="en-US" sz="2000"/>
              <a:t>Exploratory data analysis (EDA), using:</a:t>
            </a:r>
            <a:endParaRPr/>
          </a:p>
          <a:p>
            <a:pPr indent="-220027" lvl="2" marL="1143000" rtl="0" algn="l">
              <a:lnSpc>
                <a:spcPct val="90000"/>
              </a:lnSpc>
              <a:spcBef>
                <a:spcPts val="500"/>
              </a:spcBef>
              <a:spcAft>
                <a:spcPts val="0"/>
              </a:spcAft>
              <a:buClr>
                <a:schemeClr val="dk1"/>
              </a:buClr>
              <a:buSzPct val="100000"/>
              <a:buChar char="■"/>
            </a:pPr>
            <a:r>
              <a:rPr lang="en-US" sz="1800"/>
              <a:t>Pandas and NumPy </a:t>
            </a:r>
            <a:endParaRPr/>
          </a:p>
          <a:p>
            <a:pPr indent="-220027" lvl="2" marL="1143000" rtl="0" algn="l">
              <a:lnSpc>
                <a:spcPct val="90000"/>
              </a:lnSpc>
              <a:spcBef>
                <a:spcPts val="500"/>
              </a:spcBef>
              <a:spcAft>
                <a:spcPts val="0"/>
              </a:spcAft>
              <a:buClr>
                <a:schemeClr val="dk1"/>
              </a:buClr>
              <a:buSzPct val="100000"/>
              <a:buChar char="■"/>
            </a:pPr>
            <a:r>
              <a:rPr lang="en-US" sz="1800"/>
              <a:t>SQL</a:t>
            </a:r>
            <a:endParaRPr/>
          </a:p>
          <a:p>
            <a:pPr indent="-447675" lvl="1" marL="914400" rtl="0" algn="l">
              <a:lnSpc>
                <a:spcPct val="90000"/>
              </a:lnSpc>
              <a:spcBef>
                <a:spcPts val="500"/>
              </a:spcBef>
              <a:spcAft>
                <a:spcPts val="0"/>
              </a:spcAft>
              <a:buClr>
                <a:schemeClr val="dk1"/>
              </a:buClr>
              <a:buSzPct val="100000"/>
              <a:buFont typeface="Calibri"/>
              <a:buAutoNum type="arabicPeriod"/>
            </a:pPr>
            <a:r>
              <a:rPr lang="en-US" sz="2000"/>
              <a:t>Data visualization, using:</a:t>
            </a:r>
            <a:endParaRPr/>
          </a:p>
          <a:p>
            <a:pPr indent="-220027" lvl="2" marL="1143000" rtl="0" algn="l">
              <a:lnSpc>
                <a:spcPct val="90000"/>
              </a:lnSpc>
              <a:spcBef>
                <a:spcPts val="500"/>
              </a:spcBef>
              <a:spcAft>
                <a:spcPts val="0"/>
              </a:spcAft>
              <a:buClr>
                <a:schemeClr val="dk1"/>
              </a:buClr>
              <a:buSzPct val="100000"/>
              <a:buChar char="■"/>
            </a:pPr>
            <a:r>
              <a:rPr lang="en-US" sz="1800"/>
              <a:t>Matplotlib and Seaborn</a:t>
            </a:r>
            <a:endParaRPr/>
          </a:p>
          <a:p>
            <a:pPr indent="-220027" lvl="2" marL="1143000" rtl="0" algn="l">
              <a:lnSpc>
                <a:spcPct val="90000"/>
              </a:lnSpc>
              <a:spcBef>
                <a:spcPts val="500"/>
              </a:spcBef>
              <a:spcAft>
                <a:spcPts val="0"/>
              </a:spcAft>
              <a:buClr>
                <a:schemeClr val="dk1"/>
              </a:buClr>
              <a:buSzPct val="100000"/>
              <a:buChar char="■"/>
            </a:pPr>
            <a:r>
              <a:rPr lang="en-US" sz="1800"/>
              <a:t>Folium</a:t>
            </a:r>
            <a:endParaRPr/>
          </a:p>
          <a:p>
            <a:pPr indent="-220027" lvl="2" marL="1143000" rtl="0" algn="l">
              <a:lnSpc>
                <a:spcPct val="90000"/>
              </a:lnSpc>
              <a:spcBef>
                <a:spcPts val="500"/>
              </a:spcBef>
              <a:spcAft>
                <a:spcPts val="0"/>
              </a:spcAft>
              <a:buClr>
                <a:schemeClr val="dk1"/>
              </a:buClr>
              <a:buSzPct val="100000"/>
              <a:buChar char="■"/>
            </a:pPr>
            <a:r>
              <a:rPr lang="en-US" sz="1800"/>
              <a:t>Dash</a:t>
            </a:r>
            <a:endParaRPr/>
          </a:p>
          <a:p>
            <a:pPr indent="-447675" lvl="1" marL="914400" rtl="0" algn="l">
              <a:lnSpc>
                <a:spcPct val="90000"/>
              </a:lnSpc>
              <a:spcBef>
                <a:spcPts val="500"/>
              </a:spcBef>
              <a:spcAft>
                <a:spcPts val="0"/>
              </a:spcAft>
              <a:buClr>
                <a:schemeClr val="dk1"/>
              </a:buClr>
              <a:buSzPct val="100000"/>
              <a:buFont typeface="Calibri"/>
              <a:buAutoNum type="arabicPeriod"/>
            </a:pPr>
            <a:r>
              <a:rPr lang="en-US" sz="2000"/>
              <a:t>Machine learning prediction, using</a:t>
            </a:r>
            <a:endParaRPr/>
          </a:p>
          <a:p>
            <a:pPr indent="-220027" lvl="2" marL="1143000" rtl="0" algn="l">
              <a:lnSpc>
                <a:spcPct val="90000"/>
              </a:lnSpc>
              <a:spcBef>
                <a:spcPts val="500"/>
              </a:spcBef>
              <a:spcAft>
                <a:spcPts val="0"/>
              </a:spcAft>
              <a:buClr>
                <a:schemeClr val="dk1"/>
              </a:buClr>
              <a:buSzPct val="100000"/>
              <a:buChar char="■"/>
            </a:pPr>
            <a:r>
              <a:rPr lang="en-US" sz="1800"/>
              <a:t>Logistic regression</a:t>
            </a:r>
            <a:endParaRPr/>
          </a:p>
          <a:p>
            <a:pPr indent="-220027" lvl="2" marL="1143000" rtl="0" algn="l">
              <a:lnSpc>
                <a:spcPct val="90000"/>
              </a:lnSpc>
              <a:spcBef>
                <a:spcPts val="500"/>
              </a:spcBef>
              <a:spcAft>
                <a:spcPts val="0"/>
              </a:spcAft>
              <a:buClr>
                <a:schemeClr val="dk1"/>
              </a:buClr>
              <a:buSzPct val="100000"/>
              <a:buChar char="■"/>
            </a:pPr>
            <a:r>
              <a:rPr lang="en-US" sz="1800"/>
              <a:t>Support vector machine (SVM)</a:t>
            </a:r>
            <a:endParaRPr/>
          </a:p>
          <a:p>
            <a:pPr indent="-220027" lvl="2" marL="1143000" rtl="0" algn="l">
              <a:lnSpc>
                <a:spcPct val="90000"/>
              </a:lnSpc>
              <a:spcBef>
                <a:spcPts val="500"/>
              </a:spcBef>
              <a:spcAft>
                <a:spcPts val="0"/>
              </a:spcAft>
              <a:buClr>
                <a:schemeClr val="dk1"/>
              </a:buClr>
              <a:buSzPct val="100000"/>
              <a:buChar char="■"/>
            </a:pPr>
            <a:r>
              <a:rPr lang="en-US" sz="1800"/>
              <a:t>Decision tree</a:t>
            </a:r>
            <a:endParaRPr/>
          </a:p>
          <a:p>
            <a:pPr indent="-220027" lvl="2" marL="1143000" rtl="0" algn="l">
              <a:lnSpc>
                <a:spcPct val="90000"/>
              </a:lnSpc>
              <a:spcBef>
                <a:spcPts val="500"/>
              </a:spcBef>
              <a:spcAft>
                <a:spcPts val="0"/>
              </a:spcAft>
              <a:buClr>
                <a:schemeClr val="dk1"/>
              </a:buClr>
              <a:buSzPct val="100000"/>
              <a:buChar char="■"/>
            </a:pPr>
            <a:r>
              <a:rPr lang="en-US" sz="1800"/>
              <a:t>K-nearest neighbors (KNN)</a:t>
            </a:r>
            <a:endParaRPr/>
          </a:p>
          <a:p>
            <a:pPr indent="-127000" lvl="2" marL="1143000" rtl="0" algn="l">
              <a:lnSpc>
                <a:spcPct val="90000"/>
              </a:lnSpc>
              <a:spcBef>
                <a:spcPts val="500"/>
              </a:spcBef>
              <a:spcAft>
                <a:spcPts val="0"/>
              </a:spcAft>
              <a:buClr>
                <a:schemeClr val="dk1"/>
              </a:buClr>
              <a:buSzPct val="100000"/>
              <a:buNone/>
            </a:pPr>
            <a:r>
              <a:t/>
            </a:r>
            <a:endParaRPr sz="1600"/>
          </a:p>
          <a:p>
            <a:pPr indent="-101600" lvl="1" marL="685800" rtl="0" algn="l">
              <a:lnSpc>
                <a:spcPct val="90000"/>
              </a:lnSpc>
              <a:spcBef>
                <a:spcPts val="500"/>
              </a:spcBef>
              <a:spcAft>
                <a:spcPts val="0"/>
              </a:spcAft>
              <a:buClr>
                <a:schemeClr val="dk1"/>
              </a:buClr>
              <a:buSzPct val="100000"/>
              <a:buNone/>
            </a:pPr>
            <a:r>
              <a:t/>
            </a:r>
            <a:endParaRPr sz="2000"/>
          </a:p>
          <a:p>
            <a:pPr indent="-101600" lvl="1" marL="685800" rtl="0" algn="l">
              <a:lnSpc>
                <a:spcPct val="90000"/>
              </a:lnSpc>
              <a:spcBef>
                <a:spcPts val="500"/>
              </a:spcBef>
              <a:spcAft>
                <a:spcPts val="0"/>
              </a:spcAft>
              <a:buClr>
                <a:schemeClr val="dk1"/>
              </a:buClr>
              <a:buSzPct val="100000"/>
              <a:buNone/>
            </a:pPr>
            <a:r>
              <a:t/>
            </a:r>
            <a:endParaRPr sz="2000"/>
          </a:p>
          <a:p>
            <a:pPr indent="-101600" lvl="0" marL="228600" rtl="0" algn="l">
              <a:lnSpc>
                <a:spcPct val="90000"/>
              </a:lnSpc>
              <a:spcBef>
                <a:spcPts val="1000"/>
              </a:spcBef>
              <a:spcAft>
                <a:spcPts val="0"/>
              </a:spcAft>
              <a:buClr>
                <a:schemeClr val="dk1"/>
              </a:buClr>
              <a:buSzPct val="100000"/>
              <a:buNone/>
            </a:pPr>
            <a:r>
              <a:t/>
            </a:r>
            <a:endParaRPr sz="2000"/>
          </a:p>
          <a:p>
            <a:pPr indent="-127000" lvl="1" marL="685800" rtl="0" algn="l">
              <a:lnSpc>
                <a:spcPct val="90000"/>
              </a:lnSpc>
              <a:spcBef>
                <a:spcPts val="500"/>
              </a:spcBef>
              <a:spcAft>
                <a:spcPts val="1600"/>
              </a:spcAft>
              <a:buClr>
                <a:schemeClr val="dk1"/>
              </a:buClr>
              <a:buSzPct val="100000"/>
              <a:buNone/>
            </a:pPr>
            <a:r>
              <a:t/>
            </a:r>
            <a:endParaRPr sz="1600"/>
          </a:p>
        </p:txBody>
      </p:sp>
      <p:sp>
        <p:nvSpPr>
          <p:cNvPr id="314" name="Google Shape;314;p18"/>
          <p:cNvSpPr/>
          <p:nvPr/>
        </p:nvSpPr>
        <p:spPr>
          <a:xfrm>
            <a:off x="0" y="-1"/>
            <a:ext cx="12192000" cy="1499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8"/>
          <p:cNvSpPr txBox="1"/>
          <p:nvPr/>
        </p:nvSpPr>
        <p:spPr>
          <a:xfrm>
            <a:off x="838200" y="301131"/>
            <a:ext cx="9667626" cy="9961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1" lang="en-US" sz="5400">
                <a:solidFill>
                  <a:schemeClr val="lt1"/>
                </a:solidFill>
                <a:latin typeface="Twentieth Century"/>
                <a:ea typeface="Twentieth Century"/>
                <a:cs typeface="Twentieth Century"/>
                <a:sym typeface="Twentieth Century"/>
              </a:rPr>
              <a:t>METHODOLOGY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21" name="Google Shape;321;p19"/>
          <p:cNvSpPr txBox="1"/>
          <p:nvPr>
            <p:ph idx="1" type="body"/>
          </p:nvPr>
        </p:nvSpPr>
        <p:spPr>
          <a:xfrm>
            <a:off x="838200" y="1825625"/>
            <a:ext cx="10515600" cy="47312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SpaceX API</a:t>
            </a:r>
            <a:endParaRPr/>
          </a:p>
          <a:p>
            <a:pPr indent="-228600" lvl="1" marL="685800" rtl="0" algn="l">
              <a:lnSpc>
                <a:spcPct val="90000"/>
              </a:lnSpc>
              <a:spcBef>
                <a:spcPts val="500"/>
              </a:spcBef>
              <a:spcAft>
                <a:spcPts val="0"/>
              </a:spcAft>
              <a:buClr>
                <a:schemeClr val="dk1"/>
              </a:buClr>
              <a:buSzPts val="2000"/>
              <a:buChar char="○"/>
            </a:pPr>
            <a:r>
              <a:rPr lang="en-US" sz="2000"/>
              <a:t>The API used is </a:t>
            </a:r>
            <a:r>
              <a:rPr lang="en-US" sz="2000" u="sng">
                <a:solidFill>
                  <a:schemeClr val="hlink"/>
                </a:solidFill>
                <a:hlinkClick r:id="rId3"/>
              </a:rPr>
              <a:t>https://api.spacexdata.com/v4/rockets/</a:t>
            </a:r>
            <a:r>
              <a:rPr lang="en-US" sz="2000" u="sng"/>
              <a:t>.</a:t>
            </a:r>
            <a:endParaRPr/>
          </a:p>
          <a:p>
            <a:pPr indent="-228600" lvl="1" marL="685800" rtl="0" algn="l">
              <a:lnSpc>
                <a:spcPct val="90000"/>
              </a:lnSpc>
              <a:spcBef>
                <a:spcPts val="500"/>
              </a:spcBef>
              <a:spcAft>
                <a:spcPts val="0"/>
              </a:spcAft>
              <a:buClr>
                <a:schemeClr val="dk1"/>
              </a:buClr>
              <a:buSzPts val="2000"/>
              <a:buChar char="○"/>
            </a:pPr>
            <a:r>
              <a:rPr lang="en-US" sz="2000"/>
              <a:t>The API provides data about many types of rocket launches done by SpaceX, the data is therefore filtered to include only Falcon 9 launches.</a:t>
            </a:r>
            <a:endParaRPr/>
          </a:p>
          <a:p>
            <a:pPr indent="-228600" lvl="1" marL="685800" rtl="0" algn="l">
              <a:lnSpc>
                <a:spcPct val="90000"/>
              </a:lnSpc>
              <a:spcBef>
                <a:spcPts val="500"/>
              </a:spcBef>
              <a:spcAft>
                <a:spcPts val="0"/>
              </a:spcAft>
              <a:buClr>
                <a:schemeClr val="dk1"/>
              </a:buClr>
              <a:buSzPts val="2000"/>
              <a:buChar char="○"/>
            </a:pPr>
            <a:r>
              <a:rPr lang="en-US" sz="2000"/>
              <a:t>Every missing value in the data is replaced the mean the column that the missing value belongs to. </a:t>
            </a:r>
            <a:endParaRPr/>
          </a:p>
          <a:p>
            <a:pPr indent="-228600" lvl="1" marL="685800" rtl="0" algn="l">
              <a:lnSpc>
                <a:spcPct val="90000"/>
              </a:lnSpc>
              <a:spcBef>
                <a:spcPts val="500"/>
              </a:spcBef>
              <a:spcAft>
                <a:spcPts val="0"/>
              </a:spcAft>
              <a:buClr>
                <a:schemeClr val="dk1"/>
              </a:buClr>
              <a:buSzPts val="2000"/>
              <a:buChar char="○"/>
            </a:pPr>
            <a:r>
              <a:rPr lang="en-US" sz="2000"/>
              <a:t>We end up with 90 rows or instances and 17 columns or features. The picture below shows the first few rows of the data:</a:t>
            </a:r>
            <a:endParaRPr sz="1400"/>
          </a:p>
          <a:p>
            <a:pPr indent="-114300" lvl="2" marL="1143000" rtl="0" algn="l">
              <a:lnSpc>
                <a:spcPct val="90000"/>
              </a:lnSpc>
              <a:spcBef>
                <a:spcPts val="500"/>
              </a:spcBef>
              <a:spcAft>
                <a:spcPts val="0"/>
              </a:spcAft>
              <a:buClr>
                <a:schemeClr val="dk1"/>
              </a:buClr>
              <a:buSzPts val="1800"/>
              <a:buNone/>
            </a:pPr>
            <a:r>
              <a:t/>
            </a:r>
            <a:endParaRPr sz="1800"/>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sz="2400"/>
          </a:p>
          <a:p>
            <a:pPr indent="-114300" lvl="1" marL="685800" rtl="0" algn="l">
              <a:lnSpc>
                <a:spcPct val="90000"/>
              </a:lnSpc>
              <a:spcBef>
                <a:spcPts val="500"/>
              </a:spcBef>
              <a:spcAft>
                <a:spcPts val="1600"/>
              </a:spcAft>
              <a:buClr>
                <a:schemeClr val="dk1"/>
              </a:buClr>
              <a:buSzPts val="1800"/>
              <a:buNone/>
            </a:pPr>
            <a:r>
              <a:t/>
            </a:r>
            <a:endParaRPr sz="1800"/>
          </a:p>
        </p:txBody>
      </p:sp>
      <p:sp>
        <p:nvSpPr>
          <p:cNvPr id="322" name="Google Shape;322;p19"/>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9"/>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Data collection, wrangling, and formatting </a:t>
            </a:r>
            <a:endParaRPr/>
          </a:p>
        </p:txBody>
      </p:sp>
      <p:pic>
        <p:nvPicPr>
          <p:cNvPr id="324" name="Google Shape;324;p19"/>
          <p:cNvPicPr preferRelativeResize="0"/>
          <p:nvPr/>
        </p:nvPicPr>
        <p:blipFill rotWithShape="1">
          <a:blip r:embed="rId4">
            <a:alphaModFix/>
          </a:blip>
          <a:srcRect b="0" l="0" r="0" t="0"/>
          <a:stretch/>
        </p:blipFill>
        <p:spPr>
          <a:xfrm>
            <a:off x="0" y="4519063"/>
            <a:ext cx="12192000" cy="2037806"/>
          </a:xfrm>
          <a:prstGeom prst="rect">
            <a:avLst/>
          </a:prstGeom>
          <a:noFill/>
          <a:ln>
            <a:noFill/>
          </a:ln>
        </p:spPr>
      </p:pic>
      <p:sp>
        <p:nvSpPr>
          <p:cNvPr id="325" name="Google Shape;325;p19"/>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31" name="Google Shape;331;p20"/>
          <p:cNvSpPr txBox="1"/>
          <p:nvPr>
            <p:ph idx="1" type="body"/>
          </p:nvPr>
        </p:nvSpPr>
        <p:spPr>
          <a:xfrm>
            <a:off x="838200" y="1825625"/>
            <a:ext cx="10515600" cy="47312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Web scraping</a:t>
            </a:r>
            <a:endParaRPr/>
          </a:p>
          <a:p>
            <a:pPr indent="-228600" lvl="1" marL="685800" rtl="0" algn="l">
              <a:lnSpc>
                <a:spcPct val="90000"/>
              </a:lnSpc>
              <a:spcBef>
                <a:spcPts val="500"/>
              </a:spcBef>
              <a:spcAft>
                <a:spcPts val="0"/>
              </a:spcAft>
              <a:buClr>
                <a:schemeClr val="dk1"/>
              </a:buClr>
              <a:buSzPts val="2000"/>
              <a:buChar char="○"/>
            </a:pPr>
            <a:r>
              <a:rPr lang="en-US" sz="2000"/>
              <a:t>The data is scraped from  </a:t>
            </a:r>
            <a:r>
              <a:rPr lang="en-US" sz="2000" u="sng">
                <a:solidFill>
                  <a:schemeClr val="hlink"/>
                </a:solidFill>
                <a:hlinkClick r:id="rId3"/>
              </a:rPr>
              <a:t>https://en.wikipedia.org/w/index.php?title=List_of_Falcon_9_and_Falcon_Heavy_launches&amp;oldid=1027686922</a:t>
            </a:r>
            <a:endParaRPr sz="2000"/>
          </a:p>
          <a:p>
            <a:pPr indent="-228600" lvl="1" marL="685800" rtl="0" algn="l">
              <a:lnSpc>
                <a:spcPct val="90000"/>
              </a:lnSpc>
              <a:spcBef>
                <a:spcPts val="500"/>
              </a:spcBef>
              <a:spcAft>
                <a:spcPts val="0"/>
              </a:spcAft>
              <a:buClr>
                <a:schemeClr val="dk1"/>
              </a:buClr>
              <a:buSzPts val="2000"/>
              <a:buChar char="○"/>
            </a:pPr>
            <a:r>
              <a:rPr lang="en-US" sz="2000"/>
              <a:t>The website contains only the data about Falcon 9 launches.</a:t>
            </a:r>
            <a:endParaRPr/>
          </a:p>
          <a:p>
            <a:pPr indent="-228600" lvl="1" marL="685800" rtl="0" algn="l">
              <a:lnSpc>
                <a:spcPct val="90000"/>
              </a:lnSpc>
              <a:spcBef>
                <a:spcPts val="500"/>
              </a:spcBef>
              <a:spcAft>
                <a:spcPts val="0"/>
              </a:spcAft>
              <a:buClr>
                <a:schemeClr val="dk1"/>
              </a:buClr>
              <a:buSzPts val="2000"/>
              <a:buChar char="○"/>
            </a:pPr>
            <a:r>
              <a:rPr lang="en-US" sz="2000"/>
              <a:t>We end up with 121 rows or instances and 11 columns or features. The picture below shows the first few rows of the data:</a:t>
            </a:r>
            <a:endParaRPr sz="1400"/>
          </a:p>
          <a:p>
            <a:pPr indent="-114300" lvl="2" marL="1143000" rtl="0" algn="l">
              <a:lnSpc>
                <a:spcPct val="90000"/>
              </a:lnSpc>
              <a:spcBef>
                <a:spcPts val="500"/>
              </a:spcBef>
              <a:spcAft>
                <a:spcPts val="0"/>
              </a:spcAft>
              <a:buClr>
                <a:schemeClr val="dk1"/>
              </a:buClr>
              <a:buSzPts val="1800"/>
              <a:buNone/>
            </a:pPr>
            <a:r>
              <a:t/>
            </a:r>
            <a:endParaRPr sz="1800"/>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sz="2400"/>
          </a:p>
          <a:p>
            <a:pPr indent="-114300" lvl="1" marL="685800" rtl="0" algn="l">
              <a:lnSpc>
                <a:spcPct val="90000"/>
              </a:lnSpc>
              <a:spcBef>
                <a:spcPts val="500"/>
              </a:spcBef>
              <a:spcAft>
                <a:spcPts val="1600"/>
              </a:spcAft>
              <a:buClr>
                <a:schemeClr val="dk1"/>
              </a:buClr>
              <a:buSzPts val="1800"/>
              <a:buNone/>
            </a:pPr>
            <a:r>
              <a:t/>
            </a:r>
            <a:endParaRPr sz="1800"/>
          </a:p>
        </p:txBody>
      </p:sp>
      <p:sp>
        <p:nvSpPr>
          <p:cNvPr id="332" name="Google Shape;332;p20"/>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20"/>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Data collection, wrangling, and formatting </a:t>
            </a:r>
            <a:endParaRPr/>
          </a:p>
        </p:txBody>
      </p:sp>
      <p:sp>
        <p:nvSpPr>
          <p:cNvPr id="334" name="Google Shape;334;p20"/>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pic>
        <p:nvPicPr>
          <p:cNvPr id="335" name="Google Shape;335;p20"/>
          <p:cNvPicPr preferRelativeResize="0"/>
          <p:nvPr/>
        </p:nvPicPr>
        <p:blipFill rotWithShape="1">
          <a:blip r:embed="rId4">
            <a:alphaModFix/>
          </a:blip>
          <a:srcRect b="0" l="0" r="0" t="0"/>
          <a:stretch/>
        </p:blipFill>
        <p:spPr>
          <a:xfrm>
            <a:off x="0" y="4191247"/>
            <a:ext cx="12192000" cy="24181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41" name="Google Shape;341;p21"/>
          <p:cNvSpPr txBox="1"/>
          <p:nvPr>
            <p:ph idx="1" type="body"/>
          </p:nvPr>
        </p:nvSpPr>
        <p:spPr>
          <a:xfrm>
            <a:off x="838200" y="2923169"/>
            <a:ext cx="10515600" cy="47312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data is later processed so that there are no missing entries and categorical features are encoded using one-hot encoding.</a:t>
            </a:r>
            <a:endParaRPr/>
          </a:p>
          <a:p>
            <a:pPr indent="-228600" lvl="0" marL="228600" rtl="0" algn="l">
              <a:lnSpc>
                <a:spcPct val="90000"/>
              </a:lnSpc>
              <a:spcBef>
                <a:spcPts val="1000"/>
              </a:spcBef>
              <a:spcAft>
                <a:spcPts val="0"/>
              </a:spcAft>
              <a:buClr>
                <a:schemeClr val="dk1"/>
              </a:buClr>
              <a:buSzPts val="2400"/>
              <a:buChar char="●"/>
            </a:pPr>
            <a:r>
              <a:rPr lang="en-US" sz="2400"/>
              <a:t>An extra column called ‘Class’ is also added to the data frame. The column ‘Class’ contains 0 if a given launch is failed and 1 if it is successful.</a:t>
            </a:r>
            <a:endParaRPr/>
          </a:p>
          <a:p>
            <a:pPr indent="-228600" lvl="0" marL="228600" rtl="0" algn="l">
              <a:lnSpc>
                <a:spcPct val="90000"/>
              </a:lnSpc>
              <a:spcBef>
                <a:spcPts val="1000"/>
              </a:spcBef>
              <a:spcAft>
                <a:spcPts val="0"/>
              </a:spcAft>
              <a:buClr>
                <a:schemeClr val="dk1"/>
              </a:buClr>
              <a:buSzPts val="2400"/>
              <a:buChar char="●"/>
            </a:pPr>
            <a:r>
              <a:rPr lang="en-US" sz="2400"/>
              <a:t>In the end, we end up with 90 rows or instances and 83 columns or features.</a:t>
            </a:r>
            <a:endParaRPr sz="1800"/>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sz="2400"/>
          </a:p>
          <a:p>
            <a:pPr indent="-114300" lvl="1" marL="685800" rtl="0" algn="l">
              <a:lnSpc>
                <a:spcPct val="90000"/>
              </a:lnSpc>
              <a:spcBef>
                <a:spcPts val="500"/>
              </a:spcBef>
              <a:spcAft>
                <a:spcPts val="1600"/>
              </a:spcAft>
              <a:buClr>
                <a:schemeClr val="dk1"/>
              </a:buClr>
              <a:buSzPts val="1800"/>
              <a:buNone/>
            </a:pPr>
            <a:r>
              <a:t/>
            </a:r>
            <a:endParaRPr sz="1800"/>
          </a:p>
        </p:txBody>
      </p:sp>
      <p:sp>
        <p:nvSpPr>
          <p:cNvPr id="342" name="Google Shape;342;p21"/>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1"/>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Data collection, wrangling, and formatting </a:t>
            </a:r>
            <a:endParaRPr/>
          </a:p>
        </p:txBody>
      </p:sp>
      <p:sp>
        <p:nvSpPr>
          <p:cNvPr id="344" name="Google Shape;344;p21"/>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2"/>
          <p:cNvSpPr txBox="1"/>
          <p:nvPr>
            <p:ph type="title"/>
          </p:nvPr>
        </p:nvSpPr>
        <p:spPr>
          <a:xfrm>
            <a:off x="670167" y="132735"/>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rPr>
              <a:t>Outline</a:t>
            </a:r>
            <a:endParaRPr/>
          </a:p>
        </p:txBody>
      </p:sp>
      <p:sp>
        <p:nvSpPr>
          <p:cNvPr id="350" name="Google Shape;350;p22"/>
          <p:cNvSpPr txBox="1"/>
          <p:nvPr>
            <p:ph idx="1" type="body"/>
          </p:nvPr>
        </p:nvSpPr>
        <p:spPr>
          <a:xfrm>
            <a:off x="838200" y="2229996"/>
            <a:ext cx="10515600" cy="4731244"/>
          </a:xfrm>
          <a:prstGeom prst="rect">
            <a:avLst/>
          </a:prstGeom>
          <a:noFill/>
          <a:ln>
            <a:noFill/>
          </a:ln>
        </p:spPr>
        <p:txBody>
          <a:bodyPr anchorCtr="0" anchor="t" bIns="45700" lIns="91425" spcFirstLastPara="1" rIns="91425" wrap="square" tIns="45700">
            <a:normAutofit fontScale="85000" lnSpcReduction="20000"/>
          </a:bodyPr>
          <a:lstStyle/>
          <a:p>
            <a:pPr indent="-205740" lvl="0" marL="228600" rtl="0" algn="l">
              <a:lnSpc>
                <a:spcPct val="90000"/>
              </a:lnSpc>
              <a:spcBef>
                <a:spcPts val="0"/>
              </a:spcBef>
              <a:spcAft>
                <a:spcPts val="0"/>
              </a:spcAft>
              <a:buClr>
                <a:schemeClr val="dk1"/>
              </a:buClr>
              <a:buSzPct val="100000"/>
              <a:buChar char="●"/>
            </a:pPr>
            <a:r>
              <a:rPr lang="en-US" sz="2400"/>
              <a:t>Pandas and NumPy</a:t>
            </a:r>
            <a:endParaRPr/>
          </a:p>
          <a:p>
            <a:pPr indent="-209550" lvl="1" marL="685800" rtl="0" algn="l">
              <a:lnSpc>
                <a:spcPct val="90000"/>
              </a:lnSpc>
              <a:spcBef>
                <a:spcPts val="500"/>
              </a:spcBef>
              <a:spcAft>
                <a:spcPts val="0"/>
              </a:spcAft>
              <a:buClr>
                <a:schemeClr val="dk1"/>
              </a:buClr>
              <a:buSzPct val="100000"/>
              <a:buChar char="○"/>
            </a:pPr>
            <a:r>
              <a:rPr lang="en-US" sz="2000"/>
              <a:t>Functions from the Pandas and NumPy libraries are used to derive basic information about the data collected, which includes:</a:t>
            </a:r>
            <a:endParaRPr/>
          </a:p>
          <a:p>
            <a:pPr indent="-211455" lvl="2" marL="1143000" rtl="0" algn="l">
              <a:lnSpc>
                <a:spcPct val="90000"/>
              </a:lnSpc>
              <a:spcBef>
                <a:spcPts val="500"/>
              </a:spcBef>
              <a:spcAft>
                <a:spcPts val="0"/>
              </a:spcAft>
              <a:buClr>
                <a:schemeClr val="dk1"/>
              </a:buClr>
              <a:buSzPct val="100000"/>
              <a:buChar char="■"/>
            </a:pPr>
            <a:r>
              <a:rPr lang="en-US" sz="1800"/>
              <a:t>The number of launches on each launch site</a:t>
            </a:r>
            <a:endParaRPr/>
          </a:p>
          <a:p>
            <a:pPr indent="-211455" lvl="2" marL="1143000" rtl="0" algn="l">
              <a:lnSpc>
                <a:spcPct val="90000"/>
              </a:lnSpc>
              <a:spcBef>
                <a:spcPts val="500"/>
              </a:spcBef>
              <a:spcAft>
                <a:spcPts val="0"/>
              </a:spcAft>
              <a:buClr>
                <a:schemeClr val="dk1"/>
              </a:buClr>
              <a:buSzPct val="100000"/>
              <a:buChar char="■"/>
            </a:pPr>
            <a:r>
              <a:rPr lang="en-US" sz="1800"/>
              <a:t>The number of occurrence of each orbit</a:t>
            </a:r>
            <a:endParaRPr/>
          </a:p>
          <a:p>
            <a:pPr indent="-211455" lvl="2" marL="1143000" rtl="0" algn="l">
              <a:lnSpc>
                <a:spcPct val="90000"/>
              </a:lnSpc>
              <a:spcBef>
                <a:spcPts val="500"/>
              </a:spcBef>
              <a:spcAft>
                <a:spcPts val="0"/>
              </a:spcAft>
              <a:buClr>
                <a:schemeClr val="dk1"/>
              </a:buClr>
              <a:buSzPct val="100000"/>
              <a:buChar char="■"/>
            </a:pPr>
            <a:r>
              <a:rPr lang="en-US" sz="1800"/>
              <a:t>The number and occurrence of each mission outcome</a:t>
            </a:r>
            <a:endParaRPr/>
          </a:p>
          <a:p>
            <a:pPr indent="-205740" lvl="0" marL="228600" rtl="0" algn="l">
              <a:lnSpc>
                <a:spcPct val="90000"/>
              </a:lnSpc>
              <a:spcBef>
                <a:spcPts val="1000"/>
              </a:spcBef>
              <a:spcAft>
                <a:spcPts val="0"/>
              </a:spcAft>
              <a:buClr>
                <a:schemeClr val="dk1"/>
              </a:buClr>
              <a:buSzPct val="100000"/>
              <a:buChar char="●"/>
            </a:pPr>
            <a:r>
              <a:rPr lang="en-US" sz="2400"/>
              <a:t>SQL</a:t>
            </a:r>
            <a:endParaRPr/>
          </a:p>
          <a:p>
            <a:pPr indent="-209550" lvl="1" marL="685800" rtl="0" algn="l">
              <a:lnSpc>
                <a:spcPct val="90000"/>
              </a:lnSpc>
              <a:spcBef>
                <a:spcPts val="500"/>
              </a:spcBef>
              <a:spcAft>
                <a:spcPts val="0"/>
              </a:spcAft>
              <a:buClr>
                <a:schemeClr val="dk1"/>
              </a:buClr>
              <a:buSzPct val="100000"/>
              <a:buChar char="○"/>
            </a:pPr>
            <a:r>
              <a:rPr lang="en-US" sz="2000"/>
              <a:t>The data is queried using SQL to answer several questions about the data such as:</a:t>
            </a:r>
            <a:endParaRPr/>
          </a:p>
          <a:p>
            <a:pPr indent="-211455" lvl="2" marL="1143000" rtl="0" algn="l">
              <a:lnSpc>
                <a:spcPct val="90000"/>
              </a:lnSpc>
              <a:spcBef>
                <a:spcPts val="500"/>
              </a:spcBef>
              <a:spcAft>
                <a:spcPts val="0"/>
              </a:spcAft>
              <a:buClr>
                <a:schemeClr val="dk1"/>
              </a:buClr>
              <a:buSzPct val="100000"/>
              <a:buChar char="■"/>
            </a:pPr>
            <a:r>
              <a:rPr lang="en-US" sz="1800"/>
              <a:t>The names of the unique launch sites in the space mission</a:t>
            </a:r>
            <a:endParaRPr/>
          </a:p>
          <a:p>
            <a:pPr indent="-211455" lvl="2" marL="1143000" rtl="0" algn="l">
              <a:lnSpc>
                <a:spcPct val="90000"/>
              </a:lnSpc>
              <a:spcBef>
                <a:spcPts val="500"/>
              </a:spcBef>
              <a:spcAft>
                <a:spcPts val="0"/>
              </a:spcAft>
              <a:buClr>
                <a:schemeClr val="dk1"/>
              </a:buClr>
              <a:buSzPct val="100000"/>
              <a:buChar char="■"/>
            </a:pPr>
            <a:r>
              <a:rPr lang="en-US" sz="1800"/>
              <a:t>The total payload mass carried by boosters launched by NASA (CRS)</a:t>
            </a:r>
            <a:endParaRPr/>
          </a:p>
          <a:p>
            <a:pPr indent="-211455" lvl="2" marL="1143000" rtl="0" algn="l">
              <a:lnSpc>
                <a:spcPct val="90000"/>
              </a:lnSpc>
              <a:spcBef>
                <a:spcPts val="500"/>
              </a:spcBef>
              <a:spcAft>
                <a:spcPts val="0"/>
              </a:spcAft>
              <a:buClr>
                <a:schemeClr val="dk1"/>
              </a:buClr>
              <a:buSzPct val="100000"/>
              <a:buChar char="■"/>
            </a:pPr>
            <a:r>
              <a:rPr lang="en-US" sz="1800"/>
              <a:t>The average payload mass carried by booster version F9 v1.1</a:t>
            </a:r>
            <a:endParaRPr sz="2600"/>
          </a:p>
          <a:p>
            <a:pPr indent="-101600" lvl="1" marL="685800" rtl="0" algn="l">
              <a:lnSpc>
                <a:spcPct val="90000"/>
              </a:lnSpc>
              <a:spcBef>
                <a:spcPts val="500"/>
              </a:spcBef>
              <a:spcAft>
                <a:spcPts val="0"/>
              </a:spcAft>
              <a:buClr>
                <a:schemeClr val="dk1"/>
              </a:buClr>
              <a:buSzPct val="100000"/>
              <a:buNone/>
            </a:pPr>
            <a:r>
              <a:t/>
            </a:r>
            <a:endParaRPr sz="2000"/>
          </a:p>
          <a:p>
            <a:pPr indent="-63500" lvl="0" marL="228600" rtl="0" algn="l">
              <a:lnSpc>
                <a:spcPct val="90000"/>
              </a:lnSpc>
              <a:spcBef>
                <a:spcPts val="1000"/>
              </a:spcBef>
              <a:spcAft>
                <a:spcPts val="0"/>
              </a:spcAft>
              <a:buClr>
                <a:schemeClr val="dk1"/>
              </a:buClr>
              <a:buSzPct val="100000"/>
              <a:buNone/>
            </a:pPr>
            <a:r>
              <a:t/>
            </a:r>
            <a:endParaRPr sz="2600"/>
          </a:p>
          <a:p>
            <a:pPr indent="-114300" lvl="2" marL="1143000" rtl="0" algn="l">
              <a:lnSpc>
                <a:spcPct val="90000"/>
              </a:lnSpc>
              <a:spcBef>
                <a:spcPts val="500"/>
              </a:spcBef>
              <a:spcAft>
                <a:spcPts val="0"/>
              </a:spcAft>
              <a:buClr>
                <a:schemeClr val="dk1"/>
              </a:buClr>
              <a:buSzPct val="100000"/>
              <a:buNone/>
            </a:pPr>
            <a:r>
              <a:t/>
            </a:r>
            <a:endParaRPr sz="1800"/>
          </a:p>
          <a:p>
            <a:pPr indent="-114300" lvl="2" marL="1143000" rtl="0" algn="l">
              <a:lnSpc>
                <a:spcPct val="90000"/>
              </a:lnSpc>
              <a:spcBef>
                <a:spcPts val="500"/>
              </a:spcBef>
              <a:spcAft>
                <a:spcPts val="0"/>
              </a:spcAft>
              <a:buClr>
                <a:schemeClr val="dk1"/>
              </a:buClr>
              <a:buSzPct val="100000"/>
              <a:buNone/>
            </a:pPr>
            <a:r>
              <a:t/>
            </a:r>
            <a:endParaRPr sz="1800"/>
          </a:p>
          <a:p>
            <a:pPr indent="-76200" lvl="1" marL="685800" rtl="0" algn="l">
              <a:lnSpc>
                <a:spcPct val="90000"/>
              </a:lnSpc>
              <a:spcBef>
                <a:spcPts val="500"/>
              </a:spcBef>
              <a:spcAft>
                <a:spcPts val="0"/>
              </a:spcAft>
              <a:buClr>
                <a:schemeClr val="dk1"/>
              </a:buClr>
              <a:buSzPct val="160000"/>
              <a:buNone/>
            </a:pPr>
            <a:r>
              <a:t/>
            </a:r>
            <a:endParaRPr/>
          </a:p>
          <a:p>
            <a:pPr indent="-76200" lvl="1" marL="685800" rtl="0" algn="l">
              <a:lnSpc>
                <a:spcPct val="90000"/>
              </a:lnSpc>
              <a:spcBef>
                <a:spcPts val="500"/>
              </a:spcBef>
              <a:spcAft>
                <a:spcPts val="0"/>
              </a:spcAft>
              <a:buClr>
                <a:schemeClr val="dk1"/>
              </a:buClr>
              <a:buSzPct val="160000"/>
              <a:buNone/>
            </a:pPr>
            <a:r>
              <a:t/>
            </a:r>
            <a:endParaRPr/>
          </a:p>
          <a:p>
            <a:pPr indent="-76200" lvl="0" marL="228600" rtl="0" algn="l">
              <a:lnSpc>
                <a:spcPct val="90000"/>
              </a:lnSpc>
              <a:spcBef>
                <a:spcPts val="1000"/>
              </a:spcBef>
              <a:spcAft>
                <a:spcPts val="0"/>
              </a:spcAft>
              <a:buClr>
                <a:schemeClr val="dk1"/>
              </a:buClr>
              <a:buSzPct val="100000"/>
              <a:buNone/>
            </a:pPr>
            <a:r>
              <a:t/>
            </a:r>
            <a:endParaRPr sz="2400"/>
          </a:p>
          <a:p>
            <a:pPr indent="-114300" lvl="1" marL="685800" rtl="0" algn="l">
              <a:lnSpc>
                <a:spcPct val="90000"/>
              </a:lnSpc>
              <a:spcBef>
                <a:spcPts val="500"/>
              </a:spcBef>
              <a:spcAft>
                <a:spcPts val="1600"/>
              </a:spcAft>
              <a:buClr>
                <a:schemeClr val="dk1"/>
              </a:buClr>
              <a:buSzPct val="100000"/>
              <a:buNone/>
            </a:pPr>
            <a:r>
              <a:t/>
            </a:r>
            <a:endParaRPr sz="1800"/>
          </a:p>
        </p:txBody>
      </p:sp>
      <p:sp>
        <p:nvSpPr>
          <p:cNvPr id="351" name="Google Shape;351;p22"/>
          <p:cNvSpPr/>
          <p:nvPr/>
        </p:nvSpPr>
        <p:spPr>
          <a:xfrm>
            <a:off x="0" y="-1"/>
            <a:ext cx="12192000" cy="14996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2"/>
          <p:cNvSpPr txBox="1"/>
          <p:nvPr/>
        </p:nvSpPr>
        <p:spPr>
          <a:xfrm>
            <a:off x="838200" y="301131"/>
            <a:ext cx="11353800" cy="99615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lang="en-US" sz="5400">
                <a:solidFill>
                  <a:schemeClr val="lt1"/>
                </a:solidFill>
                <a:latin typeface="Twentieth Century"/>
                <a:ea typeface="Twentieth Century"/>
                <a:cs typeface="Twentieth Century"/>
                <a:sym typeface="Twentieth Century"/>
              </a:rPr>
              <a:t>METHODOLOGY</a:t>
            </a:r>
            <a:endParaRPr/>
          </a:p>
          <a:p>
            <a:pPr indent="0" lvl="0" marL="0" marR="0" rtl="0" algn="l">
              <a:lnSpc>
                <a:spcPct val="90000"/>
              </a:lnSpc>
              <a:spcBef>
                <a:spcPts val="500"/>
              </a:spcBef>
              <a:spcAft>
                <a:spcPts val="0"/>
              </a:spcAft>
              <a:buClr>
                <a:schemeClr val="lt1"/>
              </a:buClr>
              <a:buSzPct val="100000"/>
              <a:buFont typeface="Twentieth Century"/>
              <a:buNone/>
            </a:pPr>
            <a:r>
              <a:rPr b="1" lang="en-US" sz="3400">
                <a:solidFill>
                  <a:schemeClr val="lt1"/>
                </a:solidFill>
                <a:latin typeface="Twentieth Century"/>
                <a:ea typeface="Twentieth Century"/>
                <a:cs typeface="Twentieth Century"/>
                <a:sym typeface="Twentieth Century"/>
              </a:rPr>
              <a:t>       Exploratory Data Analysis (EDA) </a:t>
            </a:r>
            <a:endParaRPr/>
          </a:p>
        </p:txBody>
      </p:sp>
      <p:sp>
        <p:nvSpPr>
          <p:cNvPr id="353" name="Google Shape;353;p22"/>
          <p:cNvSpPr/>
          <p:nvPr/>
        </p:nvSpPr>
        <p:spPr>
          <a:xfrm>
            <a:off x="956186" y="818311"/>
            <a:ext cx="432000" cy="432000"/>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